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</p:sldIdLst>
  <p:sldSz cx="121793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1pPr>
    <a:lvl2pPr marL="0" marR="0" indent="4572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2pPr>
    <a:lvl3pPr marL="0" marR="0" indent="9144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3pPr>
    <a:lvl4pPr marL="0" marR="0" indent="13716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4pPr>
    <a:lvl5pPr marL="0" marR="0" indent="18288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5pPr>
    <a:lvl6pPr marL="0" marR="0" indent="22860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6pPr>
    <a:lvl7pPr marL="0" marR="0" indent="27432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7pPr>
    <a:lvl8pPr marL="0" marR="0" indent="32004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8pPr>
    <a:lvl9pPr marL="0" marR="0" indent="36576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DCACA"/>
          </a:solidFill>
        </a:fill>
      </a:tcStyle>
    </a:wholeTbl>
    <a:band2H>
      <a:tcTxStyle b="def" i="def"/>
      <a:tcStyle>
        <a:tcBdr/>
        <a:fill>
          <a:solidFill>
            <a:srgbClr val="EF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BEED8"/>
          </a:solidFill>
        </a:fill>
      </a:tcStyle>
    </a:wholeTbl>
    <a:band2H>
      <a:tcTxStyle b="def" i="def"/>
      <a:tcStyle>
        <a:tcBdr/>
        <a:fill>
          <a:solidFill>
            <a:srgbClr val="E7F6EC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ED5CC"/>
          </a:solidFill>
        </a:fill>
      </a:tcStyle>
    </a:wholeTbl>
    <a:band2H>
      <a:tcTxStyle b="def" i="def"/>
      <a:tcStyle>
        <a:tcBdr/>
        <a:fill>
          <a:solidFill>
            <a:srgbClr val="FEEBE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92" name="Shape 192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spcBef>
        <a:spcPts val="400"/>
      </a:spcBef>
      <a:defRPr sz="1200">
        <a:latin typeface="+mn-lt"/>
        <a:ea typeface="+mn-ea"/>
        <a:cs typeface="+mn-cs"/>
        <a:sym typeface="Arial"/>
      </a:defRPr>
    </a:lvl1pPr>
    <a:lvl2pPr indent="2286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2pPr>
    <a:lvl3pPr indent="4572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3pPr>
    <a:lvl4pPr indent="6858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4pPr>
    <a:lvl5pPr indent="9144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5pPr>
    <a:lvl6pPr indent="11430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6pPr>
    <a:lvl7pPr indent="13716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7pPr>
    <a:lvl8pPr indent="16002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8pPr>
    <a:lvl9pPr indent="18288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tif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tif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tif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tif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Front A"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17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8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Peter Willendrup, DTU Physics and ESS DMSC</a:t>
            </a:r>
          </a:p>
        </p:txBody>
      </p:sp>
      <p:sp>
        <p:nvSpPr>
          <p:cNvPr id="19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0" name="Logo white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21" name="Title Text"/>
          <p:cNvSpPr txBox="1"/>
          <p:nvPr>
            <p:ph type="title"/>
          </p:nvPr>
        </p:nvSpPr>
        <p:spPr>
          <a:xfrm>
            <a:off x="249858" y="3545116"/>
            <a:ext cx="10840030" cy="2706459"/>
          </a:xfrm>
          <a:prstGeom prst="rect">
            <a:avLst/>
          </a:prstGeom>
        </p:spPr>
        <p:txBody>
          <a:bodyPr anchor="t">
            <a:normAutofit fontScale="100000" lnSpcReduction="0"/>
          </a:bodyPr>
          <a:lstStyle>
            <a:lvl1pPr>
              <a:lnSpc>
                <a:spcPct val="93000"/>
              </a:lnSpc>
              <a:defRPr sz="80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sz="half" idx="1"/>
          </p:nvPr>
        </p:nvSpPr>
        <p:spPr>
          <a:xfrm>
            <a:off x="247072" y="1704975"/>
            <a:ext cx="10840029" cy="1660655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SzTx/>
              <a:buNone/>
              <a:defRPr sz="3000">
                <a:solidFill>
                  <a:srgbClr val="FFFFFF"/>
                </a:solidFill>
              </a:defRPr>
            </a:lvl1pPr>
            <a:lvl2pPr marL="546000" indent="-329999">
              <a:lnSpc>
                <a:spcPct val="110000"/>
              </a:lnSpc>
              <a:spcBef>
                <a:spcPts val="0"/>
              </a:spcBef>
              <a:defRPr sz="3000">
                <a:solidFill>
                  <a:srgbClr val="FFFFFF"/>
                </a:solidFill>
              </a:defRPr>
            </a:lvl2pPr>
            <a:lvl3pPr marL="747600" indent="-330000">
              <a:lnSpc>
                <a:spcPct val="110000"/>
              </a:lnSpc>
              <a:spcBef>
                <a:spcPts val="0"/>
              </a:spcBef>
              <a:defRPr sz="3000">
                <a:solidFill>
                  <a:srgbClr val="FFFFFF"/>
                </a:solidFill>
              </a:defRPr>
            </a:lvl3pPr>
            <a:lvl4pPr marL="960000" indent="-330000">
              <a:lnSpc>
                <a:spcPct val="110000"/>
              </a:lnSpc>
              <a:spcBef>
                <a:spcPts val="0"/>
              </a:spcBef>
              <a:defRPr sz="3000">
                <a:solidFill>
                  <a:srgbClr val="FFFFFF"/>
                </a:solidFill>
              </a:defRPr>
            </a:lvl4pPr>
            <a:lvl5pPr marL="1157999" indent="-330000">
              <a:lnSpc>
                <a:spcPct val="110000"/>
              </a:lnSpc>
              <a:spcBef>
                <a:spcPts val="0"/>
              </a:spcBef>
              <a:defRPr sz="3000"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Front/Pause A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Background"/>
          <p:cNvSpPr/>
          <p:nvPr/>
        </p:nvSpPr>
        <p:spPr>
          <a:xfrm>
            <a:off x="0" y="0"/>
            <a:ext cx="12193200" cy="68616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/>
          </a:p>
        </p:txBody>
      </p:sp>
      <p:sp>
        <p:nvSpPr>
          <p:cNvPr id="119" name="Slide Number"/>
          <p:cNvSpPr txBox="1"/>
          <p:nvPr>
            <p:ph type="sldNum" sz="quarter" idx="2"/>
          </p:nvPr>
        </p:nvSpPr>
        <p:spPr>
          <a:xfrm flipV="1">
            <a:off x="0" y="6849134"/>
            <a:ext cx="127000" cy="1270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120" name="Logo color"/>
          <p:cNvSpPr/>
          <p:nvPr/>
        </p:nvSpPr>
        <p:spPr>
          <a:xfrm>
            <a:off x="4870539" y="1651373"/>
            <a:ext cx="2388324" cy="34833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Front/Paus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128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29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DTU Physics</a:t>
            </a:r>
          </a:p>
        </p:txBody>
      </p:sp>
      <p:sp>
        <p:nvSpPr>
          <p:cNvPr id="130" name="Form.Datedate"/>
          <p:cNvSpPr txBox="1"/>
          <p:nvPr/>
        </p:nvSpPr>
        <p:spPr>
          <a:xfrm>
            <a:off x="251362" y="6636099"/>
            <a:ext cx="110401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spcBef>
                <a:spcPts val="40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11 June 2019</a:t>
            </a:r>
          </a:p>
        </p:txBody>
      </p:sp>
      <p:sp>
        <p:nvSpPr>
          <p:cNvPr id="131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32" name="Background"/>
          <p:cNvSpPr/>
          <p:nvPr/>
        </p:nvSpPr>
        <p:spPr>
          <a:xfrm>
            <a:off x="-1168400" y="-990600"/>
            <a:ext cx="12193200" cy="68616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6799" tIns="46799" rIns="46799" bIns="46799"/>
          <a:lstStyle/>
          <a:p>
            <a:pPr/>
          </a:p>
        </p:txBody>
      </p:sp>
      <p:sp>
        <p:nvSpPr>
          <p:cNvPr id="133" name="Logo color"/>
          <p:cNvSpPr/>
          <p:nvPr/>
        </p:nvSpPr>
        <p:spPr>
          <a:xfrm>
            <a:off x="2394039" y="1687322"/>
            <a:ext cx="2388324" cy="34833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134" name="Slide Number"/>
          <p:cNvSpPr txBox="1"/>
          <p:nvPr>
            <p:ph type="sldNum" sz="quarter" idx="2"/>
          </p:nvPr>
        </p:nvSpPr>
        <p:spPr>
          <a:xfrm flipV="1">
            <a:off x="0" y="6849134"/>
            <a:ext cx="127000" cy="1270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135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36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13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70780" y="1687322"/>
            <a:ext cx="6508803" cy="348335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CustomShape 10"/>
          <p:cNvSpPr/>
          <p:nvPr/>
        </p:nvSpPr>
        <p:spPr>
          <a:xfrm>
            <a:off x="252000" y="251999"/>
            <a:ext cx="419041" cy="6112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5719" rIns="45719"/>
          <a:lstStyle/>
          <a:p>
            <a:pPr>
              <a:spcBef>
                <a:spcPts val="0"/>
              </a:spcBef>
              <a:defRPr sz="1800"/>
            </a:pPr>
          </a:p>
        </p:txBody>
      </p:sp>
      <p:sp>
        <p:nvSpPr>
          <p:cNvPr id="145" name="CustomShape 11"/>
          <p:cNvSpPr/>
          <p:nvPr/>
        </p:nvSpPr>
        <p:spPr>
          <a:xfrm>
            <a:off x="0" y="6541199"/>
            <a:ext cx="12192480" cy="31608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/>
          <a:lstStyle/>
          <a:p>
            <a:pPr>
              <a:spcBef>
                <a:spcPts val="0"/>
              </a:spcBef>
              <a:defRPr sz="1800"/>
            </a:pPr>
          </a:p>
        </p:txBody>
      </p:sp>
      <p:sp>
        <p:nvSpPr>
          <p:cNvPr id="146" name="CustomShape 14"/>
          <p:cNvSpPr/>
          <p:nvPr/>
        </p:nvSpPr>
        <p:spPr>
          <a:xfrm>
            <a:off x="0" y="-1"/>
            <a:ext cx="12192480" cy="4968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/>
          <a:lstStyle/>
          <a:p>
            <a:pPr>
              <a:spcBef>
                <a:spcPts val="0"/>
              </a:spcBef>
              <a:defRPr sz="1800"/>
            </a:pPr>
          </a:p>
        </p:txBody>
      </p:sp>
      <p:sp>
        <p:nvSpPr>
          <p:cNvPr id="147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Peter Willendrup, DTU Physics and ESS DMSC</a:t>
            </a:r>
          </a:p>
        </p:txBody>
      </p:sp>
      <p:pic>
        <p:nvPicPr>
          <p:cNvPr id="14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76580" y="251999"/>
            <a:ext cx="1142204" cy="611281"/>
          </a:xfrm>
          <a:prstGeom prst="rect">
            <a:avLst/>
          </a:prstGeom>
          <a:ln w="12700">
            <a:miter lim="400000"/>
          </a:ln>
        </p:spPr>
      </p:pic>
      <p:sp>
        <p:nvSpPr>
          <p:cNvPr id="149" name="Slide Number"/>
          <p:cNvSpPr txBox="1"/>
          <p:nvPr>
            <p:ph type="sldNum" sz="quarter" idx="2"/>
          </p:nvPr>
        </p:nvSpPr>
        <p:spPr>
          <a:xfrm>
            <a:off x="5886661" y="6172200"/>
            <a:ext cx="2841838" cy="368301"/>
          </a:xfrm>
          <a:prstGeom prst="rect">
            <a:avLst/>
          </a:prstGeom>
        </p:spPr>
        <p:txBody>
          <a:bodyPr lIns="45719" tIns="45719" rIns="45719" bIns="45719"/>
          <a:lstStyle>
            <a:lvl1pPr algn="r">
              <a:spcBef>
                <a:spcPts val="0"/>
              </a:spcBef>
              <a:defRPr b="0" sz="12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687638" y="60770"/>
            <a:ext cx="939002" cy="995525"/>
          </a:xfrm>
          <a:prstGeom prst="rect">
            <a:avLst/>
          </a:prstGeom>
          <a:ln w="12700">
            <a:miter lim="400000"/>
          </a:ln>
        </p:spPr>
      </p:pic>
      <p:sp>
        <p:nvSpPr>
          <p:cNvPr id="157" name="CustomShape 6"/>
          <p:cNvSpPr/>
          <p:nvPr/>
        </p:nvSpPr>
        <p:spPr>
          <a:xfrm>
            <a:off x="1680971" y="333583"/>
            <a:ext cx="6991868" cy="65346"/>
          </a:xfrm>
          <a:prstGeom prst="rect">
            <a:avLst/>
          </a:prstGeom>
          <a:solidFill>
            <a:srgbClr val="0000CC"/>
          </a:solidFill>
          <a:ln w="3175">
            <a:solidFill>
              <a:srgbClr val="0000FF"/>
            </a:solidFill>
          </a:ln>
        </p:spPr>
        <p:txBody>
          <a:bodyPr lIns="41493" tIns="41493" rIns="41493" bIns="41493"/>
          <a:lstStyle/>
          <a:p>
            <a:pPr defTabSz="829875">
              <a:spcBef>
                <a:spcPts val="0"/>
              </a:spcBef>
            </a:pPr>
          </a:p>
        </p:txBody>
      </p:sp>
      <p:pic>
        <p:nvPicPr>
          <p:cNvPr id="158" name="Picture 9" descr="Picture 9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493499" y="6471069"/>
            <a:ext cx="1172282" cy="318556"/>
          </a:xfrm>
          <a:prstGeom prst="rect">
            <a:avLst/>
          </a:prstGeom>
          <a:ln w="12700">
            <a:miter lim="400000"/>
          </a:ln>
        </p:spPr>
      </p:pic>
      <p:sp>
        <p:nvSpPr>
          <p:cNvPr id="159" name="Title Text"/>
          <p:cNvSpPr txBox="1"/>
          <p:nvPr>
            <p:ph type="title"/>
          </p:nvPr>
        </p:nvSpPr>
        <p:spPr>
          <a:xfrm>
            <a:off x="2107671" y="65344"/>
            <a:ext cx="7645312" cy="326724"/>
          </a:xfrm>
          <a:prstGeom prst="rect">
            <a:avLst/>
          </a:prstGeom>
        </p:spPr>
        <p:txBody>
          <a:bodyPr anchor="ctr">
            <a:normAutofit fontScale="100000" lnSpcReduction="0"/>
          </a:bodyPr>
          <a:lstStyle>
            <a:lvl1pPr defTabSz="829875">
              <a:lnSpc>
                <a:spcPct val="90000"/>
              </a:lnSpc>
              <a:defRPr spc="0" sz="1800">
                <a:uFill>
                  <a:solidFill>
                    <a:srgbClr val="FFFFFF"/>
                  </a:solidFill>
                </a:uFill>
                <a:latin typeface="DejaVu Serif"/>
                <a:ea typeface="DejaVu Serif"/>
                <a:cs typeface="DejaVu Serif"/>
                <a:sym typeface="DejaVu Serif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60" name="Slide Number"/>
          <p:cNvSpPr txBox="1"/>
          <p:nvPr>
            <p:ph type="sldNum" sz="quarter" idx="2"/>
          </p:nvPr>
        </p:nvSpPr>
        <p:spPr>
          <a:xfrm>
            <a:off x="5937314" y="5988050"/>
            <a:ext cx="2132704" cy="368301"/>
          </a:xfrm>
          <a:prstGeom prst="rect">
            <a:avLst/>
          </a:prstGeom>
        </p:spPr>
        <p:txBody>
          <a:bodyPr anchor="b"/>
          <a:lstStyle>
            <a:lvl1pPr algn="r" defTabSz="829875">
              <a:spcBef>
                <a:spcPts val="0"/>
              </a:spcBef>
              <a:defRPr b="0" spc="0" sz="12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Title Text"/>
          <p:cNvSpPr txBox="1"/>
          <p:nvPr>
            <p:ph type="title"/>
          </p:nvPr>
        </p:nvSpPr>
        <p:spPr>
          <a:xfrm>
            <a:off x="2205082" y="2130425"/>
            <a:ext cx="7769136" cy="1470025"/>
          </a:xfrm>
          <a:prstGeom prst="rect">
            <a:avLst/>
          </a:prstGeom>
        </p:spPr>
        <p:txBody>
          <a:bodyPr anchor="ctr">
            <a:normAutofit fontScale="100000" lnSpcReduction="0"/>
          </a:bodyPr>
          <a:lstStyle>
            <a:lvl1pPr algn="ctr" defTabSz="407734">
              <a:lnSpc>
                <a:spcPct val="104000"/>
              </a:lnSpc>
              <a:defRPr b="0" sz="3800"/>
            </a:lvl1pPr>
          </a:lstStyle>
          <a:p>
            <a:pPr/>
            <a:r>
              <a:t>Title Text</a:t>
            </a:r>
          </a:p>
        </p:txBody>
      </p:sp>
      <p:sp>
        <p:nvSpPr>
          <p:cNvPr id="168" name="Body Level One…"/>
          <p:cNvSpPr txBox="1"/>
          <p:nvPr>
            <p:ph type="body" sz="quarter" idx="1"/>
          </p:nvPr>
        </p:nvSpPr>
        <p:spPr>
          <a:xfrm>
            <a:off x="2890594" y="3886200"/>
            <a:ext cx="6398112" cy="175260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0" indent="0" algn="ctr" defTabSz="407734">
              <a:lnSpc>
                <a:spcPct val="104000"/>
              </a:lnSpc>
              <a:spcBef>
                <a:spcPts val="0"/>
              </a:spcBef>
              <a:buSzTx/>
              <a:buNone/>
              <a:defRPr sz="2800"/>
            </a:lvl1pPr>
            <a:lvl2pPr marL="0" indent="215900" algn="ctr" defTabSz="407734">
              <a:lnSpc>
                <a:spcPct val="104000"/>
              </a:lnSpc>
              <a:spcBef>
                <a:spcPts val="0"/>
              </a:spcBef>
              <a:buSzTx/>
              <a:buNone/>
              <a:defRPr sz="2800"/>
            </a:lvl2pPr>
            <a:lvl3pPr marL="0" indent="431800" algn="ctr" defTabSz="407734">
              <a:lnSpc>
                <a:spcPct val="104000"/>
              </a:lnSpc>
              <a:spcBef>
                <a:spcPts val="0"/>
              </a:spcBef>
              <a:buSzTx/>
              <a:buNone/>
              <a:defRPr sz="2800"/>
            </a:lvl3pPr>
            <a:lvl4pPr marL="0" indent="647700" algn="ctr" defTabSz="407734">
              <a:lnSpc>
                <a:spcPct val="104000"/>
              </a:lnSpc>
              <a:spcBef>
                <a:spcPts val="0"/>
              </a:spcBef>
              <a:buSzTx/>
              <a:buNone/>
              <a:defRPr sz="2800"/>
            </a:lvl4pPr>
            <a:lvl5pPr marL="0" indent="863600" algn="ctr" defTabSz="407734">
              <a:lnSpc>
                <a:spcPct val="104000"/>
              </a:lnSpc>
              <a:spcBef>
                <a:spcPts val="0"/>
              </a:spcBef>
              <a:buSzTx/>
              <a:buNone/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9" name="Slide Number"/>
          <p:cNvSpPr txBox="1"/>
          <p:nvPr>
            <p:ph type="sldNum" sz="quarter" idx="2"/>
          </p:nvPr>
        </p:nvSpPr>
        <p:spPr>
          <a:xfrm>
            <a:off x="10042231" y="6250000"/>
            <a:ext cx="165101" cy="184027"/>
          </a:xfrm>
          <a:prstGeom prst="rect">
            <a:avLst/>
          </a:prstGeom>
        </p:spPr>
        <p:txBody>
          <a:bodyPr anchor="t"/>
          <a:lstStyle>
            <a:lvl1pPr algn="r" defTabSz="407734">
              <a:lnSpc>
                <a:spcPct val="102000"/>
              </a:lnSpc>
              <a:spcBef>
                <a:spcPts val="0"/>
              </a:spcBef>
              <a:tabLst>
                <a:tab pos="647700" algn="l"/>
                <a:tab pos="1308100" algn="l"/>
                <a:tab pos="1968500" algn="l"/>
              </a:tabLst>
              <a:defRPr b="0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On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177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78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DTU Physics</a:t>
            </a:r>
          </a:p>
        </p:txBody>
      </p:sp>
      <p:sp>
        <p:nvSpPr>
          <p:cNvPr id="179" name="Form.Datedate"/>
          <p:cNvSpPr txBox="1"/>
          <p:nvPr/>
        </p:nvSpPr>
        <p:spPr>
          <a:xfrm>
            <a:off x="251362" y="6636099"/>
            <a:ext cx="110401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spcBef>
                <a:spcPts val="40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11 June 2019</a:t>
            </a:r>
          </a:p>
        </p:txBody>
      </p:sp>
      <p:sp>
        <p:nvSpPr>
          <p:cNvPr id="180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81" name="Title Text"/>
          <p:cNvSpPr txBox="1"/>
          <p:nvPr>
            <p:ph type="title"/>
          </p:nvPr>
        </p:nvSpPr>
        <p:spPr>
          <a:xfrm>
            <a:off x="1774725" y="426126"/>
            <a:ext cx="9312376" cy="97271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182" name="Body Level One…"/>
          <p:cNvSpPr txBox="1"/>
          <p:nvPr>
            <p:ph type="body" idx="1"/>
          </p:nvPr>
        </p:nvSpPr>
        <p:spPr>
          <a:xfrm>
            <a:off x="1774800" y="1706399"/>
            <a:ext cx="9312375" cy="4545579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84" name="Screenshot 2019-06-11 at 10.00.31.png" descr="Screenshot 2019-06-11 at 10.00.3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3562" y="1065600"/>
            <a:ext cx="994429" cy="151781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5" name="ESS.png" descr="ESS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30250" y="252000"/>
            <a:ext cx="1138321" cy="612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Front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31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2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Peter Willendrup, DTU Physics and ESS DMSC</a:t>
            </a:r>
          </a:p>
        </p:txBody>
      </p:sp>
      <p:sp>
        <p:nvSpPr>
          <p:cNvPr id="33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4" name="Title Text"/>
          <p:cNvSpPr txBox="1"/>
          <p:nvPr>
            <p:ph type="title"/>
          </p:nvPr>
        </p:nvSpPr>
        <p:spPr>
          <a:xfrm>
            <a:off x="249858" y="3545116"/>
            <a:ext cx="10840030" cy="2706459"/>
          </a:xfrm>
          <a:prstGeom prst="rect">
            <a:avLst/>
          </a:prstGeom>
        </p:spPr>
        <p:txBody>
          <a:bodyPr anchor="t">
            <a:normAutofit fontScale="100000" lnSpcReduction="0"/>
          </a:bodyPr>
          <a:lstStyle>
            <a:lvl1pPr>
              <a:lnSpc>
                <a:spcPct val="93000"/>
              </a:lnSpc>
              <a:defRPr sz="8000"/>
            </a:lvl1pPr>
          </a:lstStyle>
          <a:p>
            <a:pPr/>
            <a:r>
              <a:t>Title Text</a:t>
            </a:r>
          </a:p>
        </p:txBody>
      </p:sp>
      <p:sp>
        <p:nvSpPr>
          <p:cNvPr id="35" name="Body Level One…"/>
          <p:cNvSpPr txBox="1"/>
          <p:nvPr>
            <p:ph type="body" sz="half" idx="1"/>
          </p:nvPr>
        </p:nvSpPr>
        <p:spPr>
          <a:xfrm>
            <a:off x="247072" y="1704975"/>
            <a:ext cx="10840029" cy="1660655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SzTx/>
              <a:buNone/>
              <a:defRPr sz="3000"/>
            </a:lvl1pPr>
            <a:lvl2pPr marL="546000" indent="-329999">
              <a:lnSpc>
                <a:spcPct val="110000"/>
              </a:lnSpc>
              <a:spcBef>
                <a:spcPts val="0"/>
              </a:spcBef>
              <a:defRPr sz="3000"/>
            </a:lvl2pPr>
            <a:lvl3pPr marL="747600" indent="-330000">
              <a:lnSpc>
                <a:spcPct val="110000"/>
              </a:lnSpc>
              <a:spcBef>
                <a:spcPts val="0"/>
              </a:spcBef>
              <a:defRPr sz="3000"/>
            </a:lvl3pPr>
            <a:lvl4pPr marL="960000" indent="-330000">
              <a:lnSpc>
                <a:spcPct val="110000"/>
              </a:lnSpc>
              <a:spcBef>
                <a:spcPts val="0"/>
              </a:spcBef>
              <a:defRPr sz="3000"/>
            </a:lvl4pPr>
            <a:lvl5pPr marL="1157999" indent="-330000">
              <a:lnSpc>
                <a:spcPct val="110000"/>
              </a:lnSpc>
              <a:spcBef>
                <a:spcPts val="0"/>
              </a:spcBef>
              <a:defRPr sz="30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76580" y="251999"/>
            <a:ext cx="1142204" cy="6112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On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45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6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Peter Willendrup, DTU Physics and ESS DMSC</a:t>
            </a:r>
          </a:p>
        </p:txBody>
      </p:sp>
      <p:sp>
        <p:nvSpPr>
          <p:cNvPr id="47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8" name="Title Text"/>
          <p:cNvSpPr txBox="1"/>
          <p:nvPr>
            <p:ph type="title"/>
          </p:nvPr>
        </p:nvSpPr>
        <p:spPr>
          <a:xfrm>
            <a:off x="1774725" y="426126"/>
            <a:ext cx="9312376" cy="97271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49" name="Body Level One…"/>
          <p:cNvSpPr txBox="1"/>
          <p:nvPr>
            <p:ph type="body" idx="1"/>
          </p:nvPr>
        </p:nvSpPr>
        <p:spPr>
          <a:xfrm>
            <a:off x="1774800" y="1706399"/>
            <a:ext cx="9312375" cy="4545579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5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76580" y="251999"/>
            <a:ext cx="1142204" cy="6112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itle Text"/>
          <p:cNvSpPr txBox="1"/>
          <p:nvPr>
            <p:ph type="title"/>
          </p:nvPr>
        </p:nvSpPr>
        <p:spPr>
          <a:xfrm>
            <a:off x="1774725" y="426126"/>
            <a:ext cx="9312376" cy="97271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59" name="Body Level One…"/>
          <p:cNvSpPr txBox="1"/>
          <p:nvPr>
            <p:ph type="body" sz="half" idx="1"/>
          </p:nvPr>
        </p:nvSpPr>
        <p:spPr>
          <a:xfrm>
            <a:off x="1774800" y="1706398"/>
            <a:ext cx="4410177" cy="45468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ext and two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itle Text"/>
          <p:cNvSpPr txBox="1"/>
          <p:nvPr>
            <p:ph type="title"/>
          </p:nvPr>
        </p:nvSpPr>
        <p:spPr>
          <a:xfrm>
            <a:off x="1774725" y="426126"/>
            <a:ext cx="6048673" cy="97271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68" name="Body Level One…"/>
          <p:cNvSpPr txBox="1"/>
          <p:nvPr>
            <p:ph type="body" sz="half" idx="1"/>
          </p:nvPr>
        </p:nvSpPr>
        <p:spPr>
          <a:xfrm>
            <a:off x="1774725" y="1706328"/>
            <a:ext cx="6048673" cy="454557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9" name="Picture Placeholder 9"/>
          <p:cNvSpPr/>
          <p:nvPr>
            <p:ph type="pic" sz="quarter" idx="21"/>
          </p:nvPr>
        </p:nvSpPr>
        <p:spPr>
          <a:xfrm>
            <a:off x="8331213" y="849733"/>
            <a:ext cx="3859201" cy="25056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70" name="Picture Placeholder 11"/>
          <p:cNvSpPr/>
          <p:nvPr>
            <p:ph type="pic" sz="quarter" idx="22"/>
          </p:nvPr>
        </p:nvSpPr>
        <p:spPr>
          <a:xfrm>
            <a:off x="8331213" y="3563718"/>
            <a:ext cx="3859201" cy="25056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7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wo picture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itle Text"/>
          <p:cNvSpPr txBox="1"/>
          <p:nvPr>
            <p:ph type="title"/>
          </p:nvPr>
        </p:nvSpPr>
        <p:spPr>
          <a:xfrm>
            <a:off x="4221360" y="426126"/>
            <a:ext cx="6865740" cy="97271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79" name="Body Level One…"/>
          <p:cNvSpPr txBox="1"/>
          <p:nvPr>
            <p:ph type="body" sz="half" idx="1"/>
          </p:nvPr>
        </p:nvSpPr>
        <p:spPr>
          <a:xfrm>
            <a:off x="4221360" y="1706328"/>
            <a:ext cx="6865740" cy="454557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0" name="Picture Placeholder 9"/>
          <p:cNvSpPr/>
          <p:nvPr>
            <p:ph type="pic" sz="quarter" idx="21"/>
          </p:nvPr>
        </p:nvSpPr>
        <p:spPr>
          <a:xfrm>
            <a:off x="-2" y="1314522"/>
            <a:ext cx="3708002" cy="24552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81" name="Picture Placeholder 11"/>
          <p:cNvSpPr/>
          <p:nvPr>
            <p:ph type="pic" sz="quarter" idx="22"/>
          </p:nvPr>
        </p:nvSpPr>
        <p:spPr>
          <a:xfrm>
            <a:off x="-2" y="3968153"/>
            <a:ext cx="3708002" cy="24552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8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itle Text"/>
          <p:cNvSpPr txBox="1"/>
          <p:nvPr>
            <p:ph type="title"/>
          </p:nvPr>
        </p:nvSpPr>
        <p:spPr>
          <a:xfrm>
            <a:off x="247650" y="980726"/>
            <a:ext cx="3740400" cy="418116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2400"/>
            </a:lvl1pPr>
          </a:lstStyle>
          <a:p>
            <a:pPr/>
            <a:r>
              <a:t>Title Text</a:t>
            </a:r>
          </a:p>
        </p:txBody>
      </p:sp>
      <p:sp>
        <p:nvSpPr>
          <p:cNvPr id="90" name="Body Level One…"/>
          <p:cNvSpPr txBox="1"/>
          <p:nvPr>
            <p:ph type="body" sz="quarter" idx="1"/>
          </p:nvPr>
        </p:nvSpPr>
        <p:spPr>
          <a:xfrm>
            <a:off x="247650" y="4407149"/>
            <a:ext cx="3740400" cy="1844426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spcBef>
                <a:spcPts val="200"/>
              </a:spcBef>
              <a:defRPr sz="1200"/>
            </a:lvl1pPr>
            <a:lvl2pPr>
              <a:spcBef>
                <a:spcPts val="200"/>
              </a:spcBef>
              <a:defRPr sz="1200"/>
            </a:lvl2pPr>
            <a:lvl3pPr>
              <a:spcBef>
                <a:spcPts val="200"/>
              </a:spcBef>
              <a:defRPr sz="1200"/>
            </a:lvl3pPr>
            <a:lvl4pPr>
              <a:spcBef>
                <a:spcPts val="200"/>
              </a:spcBef>
              <a:defRPr sz="1200"/>
            </a:lvl4pPr>
            <a:lvl5pPr>
              <a:spcBef>
                <a:spcPts val="200"/>
              </a:spcBef>
              <a:defRPr sz="1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1" name="Text Placeholder 18"/>
          <p:cNvSpPr/>
          <p:nvPr>
            <p:ph type="body" sz="quarter" idx="21"/>
          </p:nvPr>
        </p:nvSpPr>
        <p:spPr>
          <a:xfrm>
            <a:off x="4222750" y="979200"/>
            <a:ext cx="3740400" cy="417768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/>
          <a:p>
            <a:pPr marL="0" indent="0">
              <a:spcBef>
                <a:spcPts val="500"/>
              </a:spcBef>
              <a:buSzTx/>
              <a:buNone/>
              <a:defRPr b="1" sz="2400"/>
            </a:pPr>
          </a:p>
        </p:txBody>
      </p:sp>
      <p:sp>
        <p:nvSpPr>
          <p:cNvPr id="92" name="Text Placeholder 22"/>
          <p:cNvSpPr/>
          <p:nvPr>
            <p:ph type="body" sz="quarter" idx="22"/>
          </p:nvPr>
        </p:nvSpPr>
        <p:spPr>
          <a:xfrm>
            <a:off x="8197850" y="979200"/>
            <a:ext cx="3740400" cy="417768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/>
          <a:p>
            <a:pPr marL="0" indent="0">
              <a:spcBef>
                <a:spcPts val="500"/>
              </a:spcBef>
              <a:buSzTx/>
              <a:buNone/>
              <a:defRPr b="1" sz="2400"/>
            </a:pPr>
          </a:p>
        </p:txBody>
      </p:sp>
      <p:sp>
        <p:nvSpPr>
          <p:cNvPr id="93" name="Picture Placeholder 8"/>
          <p:cNvSpPr/>
          <p:nvPr>
            <p:ph type="pic" sz="quarter" idx="23"/>
          </p:nvPr>
        </p:nvSpPr>
        <p:spPr>
          <a:xfrm>
            <a:off x="247650" y="1546281"/>
            <a:ext cx="3740400" cy="26640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94" name="Picture Placeholder 8"/>
          <p:cNvSpPr/>
          <p:nvPr>
            <p:ph type="pic" sz="quarter" idx="24"/>
          </p:nvPr>
        </p:nvSpPr>
        <p:spPr>
          <a:xfrm>
            <a:off x="4223148" y="1548580"/>
            <a:ext cx="3740401" cy="26640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95" name="Picture Placeholder 8"/>
          <p:cNvSpPr/>
          <p:nvPr>
            <p:ph type="pic" sz="quarter" idx="25"/>
          </p:nvPr>
        </p:nvSpPr>
        <p:spPr>
          <a:xfrm>
            <a:off x="8198647" y="1546281"/>
            <a:ext cx="3740401" cy="26640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9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Title Text"/>
          <p:cNvSpPr txBox="1"/>
          <p:nvPr>
            <p:ph type="title"/>
          </p:nvPr>
        </p:nvSpPr>
        <p:spPr>
          <a:xfrm>
            <a:off x="1774725" y="426126"/>
            <a:ext cx="9312376" cy="97271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10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Logo og foot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tif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3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" name="Slide Number"/>
          <p:cNvSpPr txBox="1"/>
          <p:nvPr>
            <p:ph type="sldNum" sz="quarter" idx="2"/>
          </p:nvPr>
        </p:nvSpPr>
        <p:spPr>
          <a:xfrm>
            <a:off x="11506450" y="6636099"/>
            <a:ext cx="127001" cy="12700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>
              <a:spcBef>
                <a:spcPts val="40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6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Peter Willendrup, DTU Physics and ESS DMSC</a:t>
            </a:r>
          </a:p>
        </p:txBody>
      </p:sp>
      <p:pic>
        <p:nvPicPr>
          <p:cNvPr id="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76580" y="251999"/>
            <a:ext cx="1142204" cy="611281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Title Text"/>
          <p:cNvSpPr txBox="1"/>
          <p:nvPr>
            <p:ph type="title"/>
          </p:nvPr>
        </p:nvSpPr>
        <p:spPr>
          <a:xfrm>
            <a:off x="608965" y="0"/>
            <a:ext cx="10961370" cy="14176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/>
          <a:lstStyle/>
          <a:p>
            <a:pPr/>
            <a:r>
              <a:t>Title Text</a:t>
            </a:r>
          </a:p>
        </p:txBody>
      </p:sp>
      <p:sp>
        <p:nvSpPr>
          <p:cNvPr id="9" name="Body Level One…"/>
          <p:cNvSpPr txBox="1"/>
          <p:nvPr>
            <p:ph type="body" idx="1"/>
          </p:nvPr>
        </p:nvSpPr>
        <p:spPr>
          <a:xfrm>
            <a:off x="608965" y="1600200"/>
            <a:ext cx="1096137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4572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914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1371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18288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9pPr>
    </p:titleStyle>
    <p:bodyStyle>
      <a:lvl1pPr marL="198000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1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1pPr>
      <a:lvl2pPr marL="414000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–"/>
        <a:tabLst/>
        <a:defRPr b="0" baseline="0" cap="none" i="0" spc="0" strike="noStrike" sz="1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2pPr>
      <a:lvl3pPr marL="615600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1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3pPr>
      <a:lvl4pPr marL="828000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–"/>
        <a:tabLst/>
        <a:defRPr b="0" baseline="0" cap="none" i="0" spc="0" strike="noStrike" sz="1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4pPr>
      <a:lvl5pPr marL="1025999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»"/>
        <a:tabLst/>
        <a:defRPr b="0" baseline="0" cap="none" i="0" spc="0" strike="noStrike" sz="1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5pPr>
      <a:lvl6pPr marL="1025999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»"/>
        <a:tabLst/>
        <a:defRPr b="0" baseline="0" cap="none" i="0" spc="0" strike="noStrike" sz="1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6pPr>
      <a:lvl7pPr marL="1025999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»"/>
        <a:tabLst/>
        <a:defRPr b="0" baseline="0" cap="none" i="0" spc="0" strike="noStrike" sz="1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7pPr>
      <a:lvl8pPr marL="1025999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»"/>
        <a:tabLst/>
        <a:defRPr b="0" baseline="0" cap="none" i="0" spc="0" strike="noStrike" sz="1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8pPr>
      <a:lvl9pPr marL="1025999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»"/>
        <a:tabLst/>
        <a:defRPr b="0" baseline="0" cap="none" i="0" spc="0" strike="noStrike" sz="1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9pPr>
    </p:bodyStyle>
    <p:otherStyle>
      <a:lvl1pPr marL="0" marR="0" indent="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572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144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3716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8288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2286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27432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32004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36576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tif"/><Relationship Id="rId3" Type="http://schemas.openxmlformats.org/officeDocument/2006/relationships/image" Target="../media/image7.png"/><Relationship Id="rId4" Type="http://schemas.openxmlformats.org/officeDocument/2006/relationships/image" Target="../media/image8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12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0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1.png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2.png"/></Relationships>
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Relationship Id="rId4" Type="http://schemas.openxmlformats.org/officeDocument/2006/relationships/image" Target="../media/image34.png"/></Relationships>
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95" name="image8.png" descr="image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53639" y="1001880"/>
            <a:ext cx="3010321" cy="3192121"/>
          </a:xfrm>
          <a:prstGeom prst="rect">
            <a:avLst/>
          </a:prstGeom>
          <a:ln w="12700">
            <a:miter lim="400000"/>
          </a:ln>
        </p:spPr>
      </p:pic>
      <p:sp>
        <p:nvSpPr>
          <p:cNvPr id="196" name="CustomShape 2"/>
          <p:cNvSpPr txBox="1"/>
          <p:nvPr/>
        </p:nvSpPr>
        <p:spPr>
          <a:xfrm>
            <a:off x="3983039" y="4288680"/>
            <a:ext cx="4562281" cy="4617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0600" tIns="30600" rIns="30600" bIns="30600">
            <a:spAutoFit/>
          </a:bodyPr>
          <a:lstStyle/>
          <a:p>
            <a:pPr>
              <a:defRPr spc="-1" sz="1400"/>
            </a:pPr>
            <a:r>
              <a:t>Simulating Polarized Neutron Scattering Experiments </a:t>
            </a:r>
            <a:br/>
            <a:r>
              <a:t>and Equipment with McStas</a:t>
            </a:r>
          </a:p>
        </p:txBody>
      </p:sp>
      <p:sp>
        <p:nvSpPr>
          <p:cNvPr id="197" name="CustomShape 3"/>
          <p:cNvSpPr txBox="1"/>
          <p:nvPr/>
        </p:nvSpPr>
        <p:spPr>
          <a:xfrm>
            <a:off x="4253040" y="5033879"/>
            <a:ext cx="3679200" cy="2585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0600" tIns="30600" rIns="30600" bIns="30600">
            <a:spAutoFit/>
          </a:bodyPr>
          <a:lstStyle>
            <a:lvl1pPr>
              <a:defRPr spc="-1" sz="1400"/>
            </a:lvl1pPr>
          </a:lstStyle>
          <a:p>
            <a:pPr/>
            <a:r>
              <a:t>Peter Willendrup, DTU Physics &amp; ESS DMSC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12" name="Line 3"/>
          <p:cNvSpPr/>
          <p:nvPr/>
        </p:nvSpPr>
        <p:spPr>
          <a:xfrm flipV="1">
            <a:off x="3898079" y="3729599"/>
            <a:ext cx="12601" cy="759241"/>
          </a:xfrm>
          <a:prstGeom prst="line">
            <a:avLst/>
          </a:prstGeom>
          <a:ln w="12600">
            <a:solidFill>
              <a:srgbClr val="000000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313" name="CustomShape 4"/>
          <p:cNvSpPr txBox="1"/>
          <p:nvPr/>
        </p:nvSpPr>
        <p:spPr>
          <a:xfrm>
            <a:off x="3580200" y="3559319"/>
            <a:ext cx="720001" cy="3649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0600" tIns="30600" rIns="30600" bIns="30600">
            <a:spAutoFit/>
          </a:bodyPr>
          <a:lstStyle/>
          <a:p>
            <a:pPr>
              <a:defRPr spc="-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B</a:t>
            </a:r>
            <a:r>
              <a:rPr baseline="-43000"/>
              <a:t>1</a:t>
            </a:r>
          </a:p>
        </p:txBody>
      </p:sp>
      <p:sp>
        <p:nvSpPr>
          <p:cNvPr id="314" name="Line 5"/>
          <p:cNvSpPr/>
          <p:nvPr/>
        </p:nvSpPr>
        <p:spPr>
          <a:xfrm flipV="1">
            <a:off x="4455719" y="3366719"/>
            <a:ext cx="3517921" cy="992881"/>
          </a:xfrm>
          <a:prstGeom prst="line">
            <a:avLst/>
          </a:prstGeom>
          <a:ln w="12600">
            <a:solidFill>
              <a:srgbClr val="000000"/>
            </a:solidFill>
            <a:prstDash val="dot"/>
          </a:ln>
        </p:spPr>
        <p:txBody>
          <a:bodyPr lIns="45719" rIns="45719"/>
          <a:lstStyle/>
          <a:p>
            <a:pPr/>
          </a:p>
        </p:txBody>
      </p:sp>
      <p:sp>
        <p:nvSpPr>
          <p:cNvPr id="315" name="Line 6"/>
          <p:cNvSpPr/>
          <p:nvPr/>
        </p:nvSpPr>
        <p:spPr>
          <a:xfrm flipV="1">
            <a:off x="7893360" y="2795040"/>
            <a:ext cx="703441" cy="621361"/>
          </a:xfrm>
          <a:prstGeom prst="line">
            <a:avLst/>
          </a:prstGeom>
          <a:ln w="12600">
            <a:solidFill>
              <a:srgbClr val="000000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316" name="CustomShape 7"/>
          <p:cNvSpPr txBox="1"/>
          <p:nvPr/>
        </p:nvSpPr>
        <p:spPr>
          <a:xfrm>
            <a:off x="8149319" y="3150720"/>
            <a:ext cx="720001" cy="3649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0600" tIns="30600" rIns="30600" bIns="30600">
            <a:spAutoFit/>
          </a:bodyPr>
          <a:lstStyle/>
          <a:p>
            <a:pPr>
              <a:defRPr spc="-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B</a:t>
            </a:r>
            <a:r>
              <a:rPr baseline="-43000"/>
              <a:t>2</a:t>
            </a:r>
          </a:p>
        </p:txBody>
      </p:sp>
      <p:sp>
        <p:nvSpPr>
          <p:cNvPr id="317" name="Line 8"/>
          <p:cNvSpPr/>
          <p:nvPr/>
        </p:nvSpPr>
        <p:spPr>
          <a:xfrm flipV="1">
            <a:off x="4060079" y="3774959"/>
            <a:ext cx="3978722" cy="1161721"/>
          </a:xfrm>
          <a:prstGeom prst="line">
            <a:avLst/>
          </a:prstGeom>
          <a:ln w="3240">
            <a:solidFill>
              <a:srgbClr val="000000"/>
            </a:solidFill>
            <a:headEnd type="triangle"/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318" name="Line 9"/>
          <p:cNvSpPr/>
          <p:nvPr/>
        </p:nvSpPr>
        <p:spPr>
          <a:xfrm>
            <a:off x="3898079" y="4560119"/>
            <a:ext cx="330841" cy="772562"/>
          </a:xfrm>
          <a:prstGeom prst="line">
            <a:avLst/>
          </a:prstGeom>
          <a:ln w="3240"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319" name="Line 10"/>
          <p:cNvSpPr/>
          <p:nvPr/>
        </p:nvSpPr>
        <p:spPr>
          <a:xfrm>
            <a:off x="7893359" y="3416399"/>
            <a:ext cx="330841" cy="772561"/>
          </a:xfrm>
          <a:prstGeom prst="line">
            <a:avLst/>
          </a:prstGeom>
          <a:ln w="3240"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320" name="Formula 11"/>
          <p:cNvSpPr txBox="1"/>
          <p:nvPr/>
        </p:nvSpPr>
        <p:spPr>
          <a:xfrm>
            <a:off x="6061154" y="4408552"/>
            <a:ext cx="606366" cy="3664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14:m>
              <m:oMathPara>
                <m:oMathParaPr>
                  <m:jc m:val="left"/>
                </m:oMathParaPr>
                <m:oMath>
                  <m:r>
                    <a:rPr xmlns:a="http://schemas.openxmlformats.org/drawingml/2006/main" sz="1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δ</m:t>
                  </m:r>
                  <m:r>
                    <a:rPr xmlns:a="http://schemas.openxmlformats.org/drawingml/2006/main" sz="1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t</m:t>
                  </m:r>
                </m:oMath>
              </m:oMathPara>
            </a14:m>
          </a:p>
        </p:txBody>
      </p:sp>
      <p:grpSp>
        <p:nvGrpSpPr>
          <p:cNvPr id="325" name="Group 12"/>
          <p:cNvGrpSpPr/>
          <p:nvPr/>
        </p:nvGrpSpPr>
        <p:grpSpPr>
          <a:xfrm>
            <a:off x="3384000" y="4359601"/>
            <a:ext cx="1071720" cy="598249"/>
            <a:chOff x="0" y="70928"/>
            <a:chExt cx="1071719" cy="598248"/>
          </a:xfrm>
        </p:grpSpPr>
        <p:sp>
          <p:nvSpPr>
            <p:cNvPr id="321" name="Line 13"/>
            <p:cNvSpPr/>
            <p:nvPr/>
          </p:nvSpPr>
          <p:spPr>
            <a:xfrm flipV="1">
              <a:off x="-1" y="70928"/>
              <a:ext cx="1071721" cy="320400"/>
            </a:xfrm>
            <a:prstGeom prst="line">
              <a:avLst/>
            </a:prstGeom>
            <a:noFill/>
            <a:ln w="10080" cap="flat">
              <a:solidFill>
                <a:srgbClr val="0000FF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grpSp>
          <p:nvGrpSpPr>
            <p:cNvPr id="324" name="CustomShape 14"/>
            <p:cNvGrpSpPr/>
            <p:nvPr/>
          </p:nvGrpSpPr>
          <p:grpSpPr>
            <a:xfrm>
              <a:off x="359940" y="103229"/>
              <a:ext cx="306120" cy="565948"/>
              <a:chOff x="0" y="103229"/>
              <a:chExt cx="306118" cy="565947"/>
            </a:xfrm>
          </p:grpSpPr>
          <p:sp>
            <p:nvSpPr>
              <p:cNvPr id="322" name="Oval"/>
              <p:cNvSpPr/>
              <p:nvPr/>
            </p:nvSpPr>
            <p:spPr>
              <a:xfrm rot="21414600">
                <a:off x="7259" y="110887"/>
                <a:ext cx="291601" cy="277201"/>
              </a:xfrm>
              <a:prstGeom prst="ellipse">
                <a:avLst/>
              </a:prstGeom>
              <a:solidFill>
                <a:srgbClr val="0000FF"/>
              </a:solidFill>
              <a:ln w="25560" cap="flat">
                <a:solidFill>
                  <a:srgbClr val="0000FF"/>
                </a:solidFill>
                <a:prstDash val="solid"/>
                <a:round/>
              </a:ln>
              <a:effectLst/>
            </p:spPr>
            <p:txBody>
              <a:bodyPr wrap="square" lIns="46799" tIns="46799" rIns="46799" bIns="46799" numCol="1" anchor="ctr">
                <a:noAutofit/>
              </a:bodyPr>
              <a:lstStyle/>
              <a:p>
                <a:pPr>
                  <a:defRPr spc="-1" sz="2200">
                    <a:solidFill>
                      <a:srgbClr val="FFFF00"/>
                    </a:solidFill>
                    <a:latin typeface="Lucida Grande"/>
                    <a:ea typeface="Lucida Grande"/>
                    <a:cs typeface="Lucida Grande"/>
                    <a:sym typeface="Lucida Grande"/>
                  </a:defRPr>
                </a:pPr>
              </a:p>
            </p:txBody>
          </p:sp>
          <p:sp>
            <p:nvSpPr>
              <p:cNvPr id="323" name="n"/>
              <p:cNvSpPr txBox="1"/>
              <p:nvPr/>
            </p:nvSpPr>
            <p:spPr>
              <a:xfrm rot="21414600">
                <a:off x="76236" y="334348"/>
                <a:ext cx="180632" cy="3302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t">
                <a:spAutoFit/>
              </a:bodyPr>
              <a:lstStyle>
                <a:lvl1pPr>
                  <a:defRPr spc="-1" sz="2200">
                    <a:solidFill>
                      <a:srgbClr val="FFFF00"/>
                    </a:solidFill>
                    <a:latin typeface="Lucida Grande"/>
                    <a:ea typeface="Lucida Grande"/>
                    <a:cs typeface="Lucida Grande"/>
                    <a:sym typeface="Lucida Grande"/>
                  </a:defRPr>
                </a:lvl1pPr>
              </a:lstStyle>
              <a:p>
                <a:pPr/>
                <a:r>
                  <a:t>n</a:t>
                </a:r>
              </a:p>
            </p:txBody>
          </p:sp>
        </p:grpSp>
      </p:grpSp>
      <p:sp>
        <p:nvSpPr>
          <p:cNvPr id="326" name="CustomShape 2"/>
          <p:cNvSpPr txBox="1"/>
          <p:nvPr/>
        </p:nvSpPr>
        <p:spPr>
          <a:xfrm>
            <a:off x="3099960" y="1026360"/>
            <a:ext cx="5739480" cy="3100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pc="-1" sz="1900">
                <a:latin typeface="Geneva"/>
                <a:ea typeface="Geneva"/>
                <a:cs typeface="Geneva"/>
                <a:sym typeface="Geneva"/>
              </a:defRPr>
            </a:lvl1pPr>
          </a:lstStyle>
          <a:p>
            <a:pPr/>
            <a:r>
              <a:t>McStas precession algorithm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29" name="Line 3"/>
          <p:cNvSpPr/>
          <p:nvPr/>
        </p:nvSpPr>
        <p:spPr>
          <a:xfrm flipV="1">
            <a:off x="3898079" y="3729599"/>
            <a:ext cx="12601" cy="759241"/>
          </a:xfrm>
          <a:prstGeom prst="line">
            <a:avLst/>
          </a:prstGeom>
          <a:ln w="12600">
            <a:solidFill>
              <a:srgbClr val="000000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330" name="CustomShape 4"/>
          <p:cNvSpPr txBox="1"/>
          <p:nvPr/>
        </p:nvSpPr>
        <p:spPr>
          <a:xfrm>
            <a:off x="3580200" y="3559319"/>
            <a:ext cx="720001" cy="3649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0600" tIns="30600" rIns="30600" bIns="30600">
            <a:spAutoFit/>
          </a:bodyPr>
          <a:lstStyle/>
          <a:p>
            <a:pPr>
              <a:defRPr spc="-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B</a:t>
            </a:r>
            <a:r>
              <a:rPr baseline="-43000"/>
              <a:t>1</a:t>
            </a:r>
          </a:p>
        </p:txBody>
      </p:sp>
      <p:sp>
        <p:nvSpPr>
          <p:cNvPr id="331" name="Line 5"/>
          <p:cNvSpPr/>
          <p:nvPr/>
        </p:nvSpPr>
        <p:spPr>
          <a:xfrm flipV="1">
            <a:off x="4455719" y="3366719"/>
            <a:ext cx="3517921" cy="992881"/>
          </a:xfrm>
          <a:prstGeom prst="line">
            <a:avLst/>
          </a:prstGeom>
          <a:ln w="12600">
            <a:solidFill>
              <a:srgbClr val="000000"/>
            </a:solidFill>
            <a:prstDash val="dot"/>
          </a:ln>
        </p:spPr>
        <p:txBody>
          <a:bodyPr lIns="45719" rIns="45719"/>
          <a:lstStyle/>
          <a:p>
            <a:pPr/>
          </a:p>
        </p:txBody>
      </p:sp>
      <p:sp>
        <p:nvSpPr>
          <p:cNvPr id="332" name="Line 6"/>
          <p:cNvSpPr/>
          <p:nvPr/>
        </p:nvSpPr>
        <p:spPr>
          <a:xfrm flipV="1">
            <a:off x="5991480" y="3307679"/>
            <a:ext cx="61201" cy="621361"/>
          </a:xfrm>
          <a:prstGeom prst="line">
            <a:avLst/>
          </a:prstGeom>
          <a:ln w="12600">
            <a:solidFill>
              <a:srgbClr val="000000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333" name="CustomShape 7"/>
          <p:cNvSpPr txBox="1"/>
          <p:nvPr/>
        </p:nvSpPr>
        <p:spPr>
          <a:xfrm>
            <a:off x="5708879" y="3242160"/>
            <a:ext cx="720001" cy="3649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0600" tIns="30600" rIns="30600" bIns="30600">
            <a:spAutoFit/>
          </a:bodyPr>
          <a:lstStyle/>
          <a:p>
            <a:pPr>
              <a:defRPr spc="-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B</a:t>
            </a:r>
            <a:r>
              <a:rPr baseline="-43000"/>
              <a:t>2</a:t>
            </a:r>
          </a:p>
        </p:txBody>
      </p:sp>
      <p:sp>
        <p:nvSpPr>
          <p:cNvPr id="334" name="Line 8"/>
          <p:cNvSpPr/>
          <p:nvPr/>
        </p:nvSpPr>
        <p:spPr>
          <a:xfrm flipV="1">
            <a:off x="4060079" y="4319999"/>
            <a:ext cx="2103122" cy="616681"/>
          </a:xfrm>
          <a:prstGeom prst="line">
            <a:avLst/>
          </a:prstGeom>
          <a:ln w="3240">
            <a:solidFill>
              <a:srgbClr val="000000"/>
            </a:solidFill>
            <a:headEnd type="triangle"/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335" name="Line 9"/>
          <p:cNvSpPr/>
          <p:nvPr/>
        </p:nvSpPr>
        <p:spPr>
          <a:xfrm>
            <a:off x="3898079" y="4560119"/>
            <a:ext cx="330841" cy="772562"/>
          </a:xfrm>
          <a:prstGeom prst="line">
            <a:avLst/>
          </a:prstGeom>
          <a:ln w="3240"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336" name="Line 10"/>
          <p:cNvSpPr/>
          <p:nvPr/>
        </p:nvSpPr>
        <p:spPr>
          <a:xfrm>
            <a:off x="5991480" y="3929039"/>
            <a:ext cx="330840" cy="772561"/>
          </a:xfrm>
          <a:prstGeom prst="line">
            <a:avLst/>
          </a:prstGeom>
          <a:ln w="3240"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337" name="Formula 11"/>
          <p:cNvSpPr txBox="1"/>
          <p:nvPr/>
        </p:nvSpPr>
        <p:spPr>
          <a:xfrm>
            <a:off x="5071679" y="4742639"/>
            <a:ext cx="533521" cy="3133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14:m>
              <m:oMathPara>
                <m:oMathParaPr>
                  <m:jc m:val="left"/>
                </m:oMathParaPr>
                <m:oMath>
                  <m:r>
                    <a:rPr xmlns:a="http://schemas.openxmlformats.org/drawingml/2006/main" sz="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δ</m:t>
                  </m:r>
                  <m:limUpp>
                    <m:e>
                      <m:r>
                        <a:rPr xmlns:a="http://schemas.openxmlformats.org/drawingml/2006/main" sz="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</m:e>
                    <m:lim/>
                  </m:limUpp>
                  <m:r>
                    <a:rPr xmlns:a="http://schemas.openxmlformats.org/drawingml/2006/main" sz="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δ</m:t>
                  </m:r>
                  <m:f>
                    <m:fPr>
                      <m:ctrlPr>
                        <a:rPr xmlns:a="http://schemas.openxmlformats.org/drawingml/2006/main" sz="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type m:val="lin"/>
                    </m:fPr>
                    <m:num>
                      <m:r>
                        <a:rPr xmlns:a="http://schemas.openxmlformats.org/drawingml/2006/main" sz="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</m:num>
                    <m:den>
                      <m:r>
                        <a:rPr xmlns:a="http://schemas.openxmlformats.org/drawingml/2006/main" sz="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den>
                  </m:f>
                </m:oMath>
              </m:oMathPara>
            </a14:m>
          </a:p>
        </p:txBody>
      </p:sp>
      <p:grpSp>
        <p:nvGrpSpPr>
          <p:cNvPr id="342" name="Group 12"/>
          <p:cNvGrpSpPr/>
          <p:nvPr/>
        </p:nvGrpSpPr>
        <p:grpSpPr>
          <a:xfrm>
            <a:off x="3384000" y="4359601"/>
            <a:ext cx="1071720" cy="598249"/>
            <a:chOff x="0" y="70928"/>
            <a:chExt cx="1071719" cy="598248"/>
          </a:xfrm>
        </p:grpSpPr>
        <p:sp>
          <p:nvSpPr>
            <p:cNvPr id="338" name="Line 13"/>
            <p:cNvSpPr/>
            <p:nvPr/>
          </p:nvSpPr>
          <p:spPr>
            <a:xfrm flipV="1">
              <a:off x="-1" y="70928"/>
              <a:ext cx="1071721" cy="320400"/>
            </a:xfrm>
            <a:prstGeom prst="line">
              <a:avLst/>
            </a:prstGeom>
            <a:noFill/>
            <a:ln w="10080" cap="flat">
              <a:solidFill>
                <a:srgbClr val="0000FF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grpSp>
          <p:nvGrpSpPr>
            <p:cNvPr id="341" name="CustomShape 14"/>
            <p:cNvGrpSpPr/>
            <p:nvPr/>
          </p:nvGrpSpPr>
          <p:grpSpPr>
            <a:xfrm>
              <a:off x="359940" y="103229"/>
              <a:ext cx="306120" cy="565948"/>
              <a:chOff x="0" y="103229"/>
              <a:chExt cx="306118" cy="565947"/>
            </a:xfrm>
          </p:grpSpPr>
          <p:sp>
            <p:nvSpPr>
              <p:cNvPr id="339" name="Oval"/>
              <p:cNvSpPr/>
              <p:nvPr/>
            </p:nvSpPr>
            <p:spPr>
              <a:xfrm rot="21414600">
                <a:off x="7259" y="110887"/>
                <a:ext cx="291601" cy="277201"/>
              </a:xfrm>
              <a:prstGeom prst="ellipse">
                <a:avLst/>
              </a:prstGeom>
              <a:solidFill>
                <a:srgbClr val="0000FF"/>
              </a:solidFill>
              <a:ln w="25560" cap="flat">
                <a:solidFill>
                  <a:srgbClr val="0000FF"/>
                </a:solidFill>
                <a:prstDash val="solid"/>
                <a:round/>
              </a:ln>
              <a:effectLst/>
            </p:spPr>
            <p:txBody>
              <a:bodyPr wrap="square" lIns="46799" tIns="46799" rIns="46799" bIns="46799" numCol="1" anchor="ctr">
                <a:noAutofit/>
              </a:bodyPr>
              <a:lstStyle/>
              <a:p>
                <a:pPr>
                  <a:defRPr spc="-1" sz="2200">
                    <a:solidFill>
                      <a:srgbClr val="FFFF00"/>
                    </a:solidFill>
                    <a:latin typeface="Lucida Grande"/>
                    <a:ea typeface="Lucida Grande"/>
                    <a:cs typeface="Lucida Grande"/>
                    <a:sym typeface="Lucida Grande"/>
                  </a:defRPr>
                </a:pPr>
              </a:p>
            </p:txBody>
          </p:sp>
          <p:sp>
            <p:nvSpPr>
              <p:cNvPr id="340" name="n"/>
              <p:cNvSpPr txBox="1"/>
              <p:nvPr/>
            </p:nvSpPr>
            <p:spPr>
              <a:xfrm rot="21414600">
                <a:off x="76236" y="334348"/>
                <a:ext cx="180632" cy="3302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t">
                <a:spAutoFit/>
              </a:bodyPr>
              <a:lstStyle>
                <a:lvl1pPr>
                  <a:defRPr spc="-1" sz="2200">
                    <a:solidFill>
                      <a:srgbClr val="FFFF00"/>
                    </a:solidFill>
                    <a:latin typeface="Lucida Grande"/>
                    <a:ea typeface="Lucida Grande"/>
                    <a:cs typeface="Lucida Grande"/>
                    <a:sym typeface="Lucida Grande"/>
                  </a:defRPr>
                </a:lvl1pPr>
              </a:lstStyle>
              <a:p>
                <a:pPr/>
                <a:r>
                  <a:t>n</a:t>
                </a:r>
              </a:p>
            </p:txBody>
          </p:sp>
        </p:grpSp>
      </p:grpSp>
      <p:sp>
        <p:nvSpPr>
          <p:cNvPr id="343" name="CustomShape 2"/>
          <p:cNvSpPr txBox="1"/>
          <p:nvPr/>
        </p:nvSpPr>
        <p:spPr>
          <a:xfrm>
            <a:off x="3099960" y="1026360"/>
            <a:ext cx="5739480" cy="3100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pc="-1" sz="1900">
                <a:latin typeface="Geneva"/>
                <a:ea typeface="Geneva"/>
                <a:cs typeface="Geneva"/>
                <a:sym typeface="Geneva"/>
              </a:defRPr>
            </a:lvl1pPr>
          </a:lstStyle>
          <a:p>
            <a:pPr/>
            <a:r>
              <a:t>McStas precession algorithm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46" name="CustomShape 2"/>
          <p:cNvSpPr txBox="1"/>
          <p:nvPr/>
        </p:nvSpPr>
        <p:spPr>
          <a:xfrm>
            <a:off x="3099960" y="1026360"/>
            <a:ext cx="5739480" cy="2497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pc="-1">
                <a:latin typeface="Geneva"/>
                <a:ea typeface="Geneva"/>
                <a:cs typeface="Geneva"/>
                <a:sym typeface="Geneva"/>
              </a:defRPr>
            </a:lvl1pPr>
          </a:lstStyle>
          <a:p>
            <a:pPr/>
            <a:r>
              <a:t>McStas precession algorithm</a:t>
            </a:r>
          </a:p>
        </p:txBody>
      </p:sp>
      <p:pic>
        <p:nvPicPr>
          <p:cNvPr id="347" name="image21.png" descr="image2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41839" y="1628999"/>
            <a:ext cx="6474602" cy="3536281"/>
          </a:xfrm>
          <a:prstGeom prst="rect">
            <a:avLst/>
          </a:prstGeom>
          <a:ln w="12700">
            <a:miter lim="400000"/>
          </a:ln>
        </p:spPr>
      </p:pic>
      <p:sp>
        <p:nvSpPr>
          <p:cNvPr id="348" name="CustomShape 3"/>
          <p:cNvSpPr txBox="1"/>
          <p:nvPr/>
        </p:nvSpPr>
        <p:spPr>
          <a:xfrm>
            <a:off x="3289679" y="5379839"/>
            <a:ext cx="5155921" cy="2400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0600" tIns="30600" rIns="30600" bIns="30600">
            <a:spAutoFit/>
          </a:bodyPr>
          <a:lstStyle/>
          <a:p>
            <a:pPr>
              <a:defRPr spc="-1" sz="1100">
                <a:latin typeface="Geneva"/>
                <a:ea typeface="Geneva"/>
                <a:cs typeface="Geneva"/>
                <a:sym typeface="Geneva"/>
              </a:defRPr>
            </a:pPr>
            <a:r>
              <a:t>From: Knudsen et.al., </a:t>
            </a:r>
            <a:r>
              <a:t>J. Neutron Research</a:t>
            </a:r>
            <a:r>
              <a:t>, 2014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51" name="CustomShape 2"/>
          <p:cNvSpPr/>
          <p:nvPr/>
        </p:nvSpPr>
        <p:spPr>
          <a:xfrm>
            <a:off x="5176799" y="2269439"/>
            <a:ext cx="473400" cy="285121"/>
          </a:xfrm>
          <a:prstGeom prst="rect">
            <a:avLst/>
          </a:prstGeom>
          <a:solidFill>
            <a:srgbClr val="FF6600"/>
          </a:solidFill>
          <a:ln w="25560">
            <a:solidFill>
              <a:schemeClr val="accent1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352" name="CustomShape 3"/>
          <p:cNvSpPr/>
          <p:nvPr/>
        </p:nvSpPr>
        <p:spPr>
          <a:xfrm>
            <a:off x="4891320" y="2717280"/>
            <a:ext cx="986041" cy="317521"/>
          </a:xfrm>
          <a:prstGeom prst="rect">
            <a:avLst/>
          </a:prstGeom>
          <a:solidFill>
            <a:srgbClr val="FF0000"/>
          </a:solidFill>
          <a:ln w="25560">
            <a:solidFill>
              <a:schemeClr val="accent1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353" name="CustomShape 4"/>
          <p:cNvSpPr/>
          <p:nvPr/>
        </p:nvSpPr>
        <p:spPr>
          <a:xfrm>
            <a:off x="3508559" y="3191039"/>
            <a:ext cx="1128961" cy="259561"/>
          </a:xfrm>
          <a:prstGeom prst="rect">
            <a:avLst/>
          </a:prstGeom>
          <a:solidFill>
            <a:srgbClr val="FF0000"/>
          </a:solidFill>
          <a:ln w="25560">
            <a:solidFill>
              <a:schemeClr val="accent1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354" name="CustomShape 5"/>
          <p:cNvSpPr txBox="1"/>
          <p:nvPr/>
        </p:nvSpPr>
        <p:spPr>
          <a:xfrm>
            <a:off x="3099960" y="1026360"/>
            <a:ext cx="5739480" cy="2497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pc="-1">
                <a:latin typeface="Geneva"/>
                <a:ea typeface="Geneva"/>
                <a:cs typeface="Geneva"/>
                <a:sym typeface="Geneva"/>
              </a:defRPr>
            </a:lvl1pPr>
          </a:lstStyle>
          <a:p>
            <a:pPr/>
            <a:r>
              <a:t>McStas precession algorithm</a:t>
            </a:r>
          </a:p>
        </p:txBody>
      </p:sp>
      <p:pic>
        <p:nvPicPr>
          <p:cNvPr id="355" name="image21.png" descr="image2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41839" y="1628999"/>
            <a:ext cx="6474602" cy="3536281"/>
          </a:xfrm>
          <a:prstGeom prst="rect">
            <a:avLst/>
          </a:prstGeom>
          <a:ln w="12700">
            <a:miter lim="400000"/>
          </a:ln>
        </p:spPr>
      </p:pic>
      <p:sp>
        <p:nvSpPr>
          <p:cNvPr id="356" name="CustomShape 6"/>
          <p:cNvSpPr txBox="1"/>
          <p:nvPr/>
        </p:nvSpPr>
        <p:spPr>
          <a:xfrm>
            <a:off x="3289679" y="5379839"/>
            <a:ext cx="5155921" cy="2400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0600" tIns="30600" rIns="30600" bIns="30600">
            <a:spAutoFit/>
          </a:bodyPr>
          <a:lstStyle/>
          <a:p>
            <a:pPr>
              <a:defRPr spc="-1" sz="1100">
                <a:latin typeface="Geneva"/>
                <a:ea typeface="Geneva"/>
                <a:cs typeface="Geneva"/>
                <a:sym typeface="Geneva"/>
              </a:defRPr>
            </a:pPr>
            <a:r>
              <a:t>From: Knudsen et.al., </a:t>
            </a:r>
            <a:r>
              <a:t>J. Neutron Research</a:t>
            </a:r>
            <a:r>
              <a:t>, 2014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59" name="CustomShape 2"/>
          <p:cNvSpPr/>
          <p:nvPr/>
        </p:nvSpPr>
        <p:spPr>
          <a:xfrm>
            <a:off x="5176799" y="2269439"/>
            <a:ext cx="473400" cy="285121"/>
          </a:xfrm>
          <a:prstGeom prst="rect">
            <a:avLst/>
          </a:prstGeom>
          <a:solidFill>
            <a:srgbClr val="FF6600"/>
          </a:solidFill>
          <a:ln w="25560">
            <a:solidFill>
              <a:schemeClr val="accent1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360" name="CustomShape 3"/>
          <p:cNvSpPr/>
          <p:nvPr/>
        </p:nvSpPr>
        <p:spPr>
          <a:xfrm>
            <a:off x="4891320" y="2717280"/>
            <a:ext cx="986041" cy="317521"/>
          </a:xfrm>
          <a:prstGeom prst="rect">
            <a:avLst/>
          </a:prstGeom>
          <a:solidFill>
            <a:srgbClr val="FF0000"/>
          </a:solidFill>
          <a:ln w="25560">
            <a:solidFill>
              <a:schemeClr val="accent1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361" name="CustomShape 4"/>
          <p:cNvSpPr/>
          <p:nvPr/>
        </p:nvSpPr>
        <p:spPr>
          <a:xfrm>
            <a:off x="3508559" y="3191039"/>
            <a:ext cx="1128961" cy="259561"/>
          </a:xfrm>
          <a:prstGeom prst="rect">
            <a:avLst/>
          </a:prstGeom>
          <a:solidFill>
            <a:srgbClr val="FF6600"/>
          </a:solidFill>
          <a:ln w="25560">
            <a:solidFill>
              <a:schemeClr val="accent1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362" name="CustomShape 5"/>
          <p:cNvSpPr txBox="1"/>
          <p:nvPr/>
        </p:nvSpPr>
        <p:spPr>
          <a:xfrm>
            <a:off x="3099960" y="1026360"/>
            <a:ext cx="5739480" cy="2497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pc="-1">
                <a:latin typeface="Geneva"/>
                <a:ea typeface="Geneva"/>
                <a:cs typeface="Geneva"/>
                <a:sym typeface="Geneva"/>
              </a:defRPr>
            </a:lvl1pPr>
          </a:lstStyle>
          <a:p>
            <a:pPr/>
            <a:r>
              <a:t>McStas precession algorithm</a:t>
            </a:r>
          </a:p>
        </p:txBody>
      </p:sp>
      <p:pic>
        <p:nvPicPr>
          <p:cNvPr id="363" name="image21.png" descr="image2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41839" y="1628999"/>
            <a:ext cx="6474602" cy="3536281"/>
          </a:xfrm>
          <a:prstGeom prst="rect">
            <a:avLst/>
          </a:prstGeom>
          <a:ln w="12700">
            <a:miter lim="400000"/>
          </a:ln>
        </p:spPr>
      </p:pic>
      <p:sp>
        <p:nvSpPr>
          <p:cNvPr id="364" name="CustomShape 6"/>
          <p:cNvSpPr txBox="1"/>
          <p:nvPr/>
        </p:nvSpPr>
        <p:spPr>
          <a:xfrm>
            <a:off x="3289679" y="5379839"/>
            <a:ext cx="5155921" cy="2400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0600" tIns="30600" rIns="30600" bIns="30600">
            <a:spAutoFit/>
          </a:bodyPr>
          <a:lstStyle/>
          <a:p>
            <a:pPr>
              <a:defRPr spc="-1" sz="1100">
                <a:latin typeface="Geneva"/>
                <a:ea typeface="Geneva"/>
                <a:cs typeface="Geneva"/>
                <a:sym typeface="Geneva"/>
              </a:defRPr>
            </a:pPr>
            <a:r>
              <a:t>From: Knudsen et.al., </a:t>
            </a:r>
            <a:r>
              <a:t>J. Neutron Research</a:t>
            </a:r>
            <a:r>
              <a:t>, 2014</a:t>
            </a:r>
          </a:p>
        </p:txBody>
      </p:sp>
      <p:sp>
        <p:nvSpPr>
          <p:cNvPr id="365" name="/*Threshold below which two magnetic fields are considered to be…"/>
          <p:cNvSpPr txBox="1"/>
          <p:nvPr/>
        </p:nvSpPr>
        <p:spPr>
          <a:xfrm>
            <a:off x="5954595" y="2973294"/>
            <a:ext cx="5946776" cy="3414733"/>
          </a:xfrm>
          <a:prstGeom prst="rect">
            <a:avLst/>
          </a:prstGeom>
          <a:solidFill>
            <a:srgbClr val="FFFFFF"/>
          </a:solidFill>
          <a:ln w="38100">
            <a:solidFill>
              <a:schemeClr val="accent1">
                <a:lumOff val="-6000"/>
              </a:schemeClr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/*Threshold below which two magnetic fields are considered to be</a:t>
            </a:r>
          </a:p>
          <a:p>
            <a:pPr/>
            <a:r>
              <a:t> * in the same direction.*/</a:t>
            </a:r>
          </a:p>
          <a:p>
            <a:pPr/>
            <a:r>
              <a:t>#ifndef mc_pol_angular_accuracy</a:t>
            </a:r>
          </a:p>
          <a:p>
            <a:pPr/>
            <a:r>
              <a:t>#define mc_pol_angular_accuracy (1.0*DEG2RAD)</a:t>
            </a:r>
          </a:p>
          <a:p>
            <a:pPr/>
            <a:r>
              <a:t>#endif</a:t>
            </a:r>
          </a:p>
          <a:p>
            <a:pPr/>
          </a:p>
          <a:p>
            <a:pPr/>
            <a:r>
              <a:t>/*The maximal timestep taken by neutrons in a const field*/</a:t>
            </a:r>
          </a:p>
          <a:p>
            <a:pPr/>
            <a:r>
              <a:t>#ifndef mc_pol_initial_timestep</a:t>
            </a:r>
          </a:p>
          <a:p>
            <a:pPr/>
            <a:r>
              <a:t>#define mc_pol_initial_timestep 1e-5;</a:t>
            </a:r>
          </a:p>
          <a:p>
            <a:pPr/>
            <a:r>
              <a:t>#endif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Title 4"/>
          <p:cNvSpPr txBox="1"/>
          <p:nvPr>
            <p:ph type="title"/>
          </p:nvPr>
        </p:nvSpPr>
        <p:spPr>
          <a:xfrm>
            <a:off x="1774725" y="426125"/>
            <a:ext cx="9312376" cy="972718"/>
          </a:xfrm>
          <a:prstGeom prst="rect">
            <a:avLst/>
          </a:prstGeom>
        </p:spPr>
        <p:txBody>
          <a:bodyPr/>
          <a:lstStyle/>
          <a:p>
            <a:pPr/>
            <a:r>
              <a:t>Reminder: Reflectivity curves in McStas</a:t>
            </a:r>
          </a:p>
        </p:txBody>
      </p:sp>
      <p:sp>
        <p:nvSpPr>
          <p:cNvPr id="368" name="Slide Number Placeholder 3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69" name="Picture 5" descr="Picture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74725" y="1529950"/>
            <a:ext cx="7767688" cy="767088"/>
          </a:xfrm>
          <a:prstGeom prst="rect">
            <a:avLst/>
          </a:prstGeom>
          <a:ln w="12700">
            <a:miter lim="400000"/>
          </a:ln>
        </p:spPr>
      </p:pic>
      <p:pic>
        <p:nvPicPr>
          <p:cNvPr id="370" name="Picture 7" descr="Picture 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162433" y="2951044"/>
            <a:ext cx="4079975" cy="3518511"/>
          </a:xfrm>
          <a:prstGeom prst="rect">
            <a:avLst/>
          </a:prstGeom>
          <a:ln w="12700">
            <a:miter lim="400000"/>
          </a:ln>
        </p:spPr>
      </p:pic>
      <p:sp>
        <p:nvSpPr>
          <p:cNvPr id="371" name="TextBox 8"/>
          <p:cNvSpPr txBox="1"/>
          <p:nvPr/>
        </p:nvSpPr>
        <p:spPr>
          <a:xfrm>
            <a:off x="10360059" y="3176833"/>
            <a:ext cx="1471357" cy="14025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defRPr>
                <a:latin typeface="Cambria Math"/>
                <a:ea typeface="Cambria Math"/>
                <a:cs typeface="Cambria Math"/>
                <a:sym typeface="Cambria Math"/>
              </a:defRPr>
            </a:pPr>
            <a14:m>
              <m:oMath>
                <m:r>
                  <a:rPr xmlns:a="http://schemas.openxmlformats.org/drawingml/2006/main" sz="16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𝛼</m:t>
                </m:r>
              </m:oMath>
            </a14:m>
            <a:r>
              <a:t> </a:t>
            </a:r>
            <a:r>
              <a:rPr>
                <a:latin typeface="+mn-lt"/>
                <a:ea typeface="+mn-ea"/>
                <a:cs typeface="+mn-cs"/>
                <a:sym typeface="Arial"/>
              </a:rPr>
              <a:t>= 0</a:t>
            </a:r>
            <a:br>
              <a:rPr>
                <a:latin typeface="+mn-lt"/>
                <a:ea typeface="+mn-ea"/>
                <a:cs typeface="+mn-cs"/>
                <a:sym typeface="Arial"/>
              </a:rPr>
            </a:br>
            <a:r>
              <a:rPr i="1">
                <a:latin typeface="+mn-lt"/>
                <a:ea typeface="+mn-ea"/>
                <a:cs typeface="+mn-cs"/>
                <a:sym typeface="Arial"/>
              </a:rPr>
              <a:t>W</a:t>
            </a:r>
            <a:r>
              <a:rPr>
                <a:latin typeface="+mn-lt"/>
                <a:ea typeface="+mn-ea"/>
                <a:cs typeface="+mn-cs"/>
                <a:sym typeface="Arial"/>
              </a:rPr>
              <a:t> = 0</a:t>
            </a:r>
            <a:endParaRPr>
              <a:latin typeface="+mn-lt"/>
              <a:ea typeface="+mn-ea"/>
              <a:cs typeface="+mn-cs"/>
              <a:sym typeface="Arial"/>
            </a:endParaRPr>
          </a:p>
          <a:p>
            <a:pPr/>
            <a:r>
              <a:t>Only </a:t>
            </a:r>
            <a:r>
              <a:rPr i="1"/>
              <a:t>m</a:t>
            </a:r>
            <a:r>
              <a:t> matters</a:t>
            </a:r>
          </a:p>
          <a:p>
            <a:pPr/>
            <a:r>
              <a:t>Better mirrors available today</a:t>
            </a:r>
          </a:p>
        </p:txBody>
      </p:sp>
      <p:pic>
        <p:nvPicPr>
          <p:cNvPr id="372" name="Picture 10" descr="Picture 10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632174" y="3015264"/>
            <a:ext cx="3922414" cy="3463708"/>
          </a:xfrm>
          <a:prstGeom prst="rect">
            <a:avLst/>
          </a:prstGeom>
          <a:ln w="12700">
            <a:miter lim="400000"/>
          </a:ln>
        </p:spPr>
      </p:pic>
      <p:sp>
        <p:nvSpPr>
          <p:cNvPr id="373" name="TextBox 11"/>
          <p:cNvSpPr txBox="1"/>
          <p:nvPr/>
        </p:nvSpPr>
        <p:spPr>
          <a:xfrm>
            <a:off x="2931735" y="3240666"/>
            <a:ext cx="1319754" cy="2750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/>
            <a:r>
              <a:t>Slope:</a:t>
            </a:r>
            <a14:m>
              <m:oMath>
                <m:r>
                  <a:rPr xmlns:a="http://schemas.openxmlformats.org/drawingml/2006/main" sz="19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−</m:t>
                </m:r>
                <m:r>
                  <a:rPr xmlns:a="http://schemas.openxmlformats.org/drawingml/2006/main" sz="19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𝛼</m:t>
                </m:r>
              </m:oMath>
            </a14:m>
          </a:p>
        </p:txBody>
      </p:sp>
      <p:sp>
        <p:nvSpPr>
          <p:cNvPr id="374" name="TextBox 15"/>
          <p:cNvSpPr txBox="1"/>
          <p:nvPr/>
        </p:nvSpPr>
        <p:spPr>
          <a:xfrm>
            <a:off x="4310248" y="4588173"/>
            <a:ext cx="1319754" cy="5383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/>
            <a:r>
              <a:t>Cutoff: </a:t>
            </a:r>
            <a14:m>
              <m:oMath>
                <m:f>
                  <m:fPr>
                    <m:ctrlPr>
                      <a:rPr xmlns:a="http://schemas.openxmlformats.org/drawingml/2006/main" sz="19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</m:ctrlPr>
                    <m:type m:val="bar"/>
                  </m:fPr>
                  <m:num>
                    <m:r>
                      <m:rPr>
                        <m:sty m:val="p"/>
                      </m:rPr>
                      <a:rPr xmlns:a="http://schemas.openxmlformats.org/drawingml/2006/main" sz="19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t</m:t>
                    </m:r>
                    <m:r>
                      <m:rPr>
                        <m:sty m:val="p"/>
                      </m:rPr>
                      <a:rPr xmlns:a="http://schemas.openxmlformats.org/drawingml/2006/main" sz="19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a</m:t>
                    </m:r>
                    <m:r>
                      <m:rPr>
                        <m:sty m:val="p"/>
                      </m:rPr>
                      <a:rPr xmlns:a="http://schemas.openxmlformats.org/drawingml/2006/main" sz="19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n</m:t>
                    </m:r>
                    <m:r>
                      <m:rPr>
                        <m:sty m:val="p"/>
                      </m:rPr>
                      <a:rPr xmlns:a="http://schemas.openxmlformats.org/drawingml/2006/main" sz="19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xmlns:a="http://schemas.openxmlformats.org/drawingml/2006/main" sz="19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⁡</m:t>
                    </m:r>
                  </m:num>
                  <m:den>
                    <m:r>
                      <a:rPr xmlns:a="http://schemas.openxmlformats.org/drawingml/2006/main" sz="19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𝑊</m:t>
                    </m:r>
                  </m:den>
                </m:f>
              </m:oMath>
            </a14:m>
          </a:p>
        </p:txBody>
      </p:sp>
      <p:sp>
        <p:nvSpPr>
          <p:cNvPr id="375" name="TextBox 3"/>
          <p:cNvSpPr txBox="1"/>
          <p:nvPr/>
        </p:nvSpPr>
        <p:spPr>
          <a:xfrm>
            <a:off x="2422687" y="2591059"/>
            <a:ext cx="2875178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/>
            <a:r>
              <a:t>McStas standard model</a:t>
            </a:r>
          </a:p>
        </p:txBody>
      </p:sp>
      <p:sp>
        <p:nvSpPr>
          <p:cNvPr id="376" name="TextBox 13"/>
          <p:cNvSpPr txBox="1"/>
          <p:nvPr/>
        </p:nvSpPr>
        <p:spPr>
          <a:xfrm>
            <a:off x="7099954" y="2589407"/>
            <a:ext cx="2875177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/>
            <a:r>
              <a:t>McStas fitted model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500"/>
                                        <p:tgtEl>
                                          <p:spTgt spid="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Class="entr" nodeType="afterEffect" presetID="10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1" dur="500"/>
                                        <p:tgtEl>
                                          <p:spTgt spid="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Class="entr" nodeType="afterEffect" presetID="10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5" dur="500"/>
                                        <p:tgtEl>
                                          <p:spTgt spid="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71" grpId="2"/>
      <p:bldP build="whole" bldLvl="1" animBg="1" rev="0" advAuto="0" spid="370" grpId="1"/>
      <p:bldP build="whole" bldLvl="1" animBg="1" rev="0" advAuto="0" spid="376" grpId="3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24021" r="0" b="0"/>
          <a:stretch>
            <a:fillRect/>
          </a:stretch>
        </p:blipFill>
        <p:spPr>
          <a:xfrm>
            <a:off x="748456" y="1154869"/>
            <a:ext cx="11365049" cy="6104200"/>
          </a:xfrm>
          <a:prstGeom prst="rect">
            <a:avLst/>
          </a:prstGeom>
          <a:ln w="12700">
            <a:miter lim="400000"/>
          </a:ln>
        </p:spPr>
      </p:pic>
      <p:sp>
        <p:nvSpPr>
          <p:cNvPr id="379" name="State-of-the-art Polarising Supermirrors (2019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State-of-the-art Polarising Supermirrors (2019)</a:t>
            </a:r>
          </a:p>
        </p:txBody>
      </p:sp>
      <p:sp>
        <p:nvSpPr>
          <p:cNvPr id="380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81" name="csm_Reflectivity_profiles_of_Ni-Ti___non-depolarising_supermirror_8395cbdd44.png" descr="csm_Reflectivity_profiles_of_Ni-Ti___non-depolarising_supermirror_8395cbdd44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82923" y="1451335"/>
            <a:ext cx="9895980" cy="5409803"/>
          </a:xfrm>
          <a:prstGeom prst="rect">
            <a:avLst/>
          </a:prstGeom>
          <a:ln w="12700">
            <a:miter lim="400000"/>
          </a:ln>
        </p:spPr>
      </p:pic>
      <p:pic>
        <p:nvPicPr>
          <p:cNvPr id="382" name="csm_Spin_dependent_reflectivity_and_polarisation_of_Fe-Si_polarizing_supermirror_m_5.5_b97023edf2.png" descr="csm_Spin_dependent_reflectivity_and_polarisation_of_Fe-Si_polarizing_supermirror_m_5.5_b97023edf2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482923" y="1532948"/>
            <a:ext cx="9783250" cy="5348177"/>
          </a:xfrm>
          <a:prstGeom prst="rect">
            <a:avLst/>
          </a:prstGeom>
          <a:ln w="12700">
            <a:miter lim="400000"/>
          </a:ln>
        </p:spPr>
      </p:pic>
      <p:sp>
        <p:nvSpPr>
          <p:cNvPr id="383" name="Swiss Neutronics"/>
          <p:cNvSpPr txBox="1"/>
          <p:nvPr/>
        </p:nvSpPr>
        <p:spPr>
          <a:xfrm>
            <a:off x="8500467" y="1514623"/>
            <a:ext cx="2553494" cy="34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b="1" sz="2400"/>
            </a:lvl1pPr>
          </a:lstStyle>
          <a:p>
            <a:pPr/>
            <a:r>
              <a:t>Swiss Neutronics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86" name="COMPONENT polariser2 = Pol_mirror(…"/>
          <p:cNvSpPr txBox="1"/>
          <p:nvPr/>
        </p:nvSpPr>
        <p:spPr>
          <a:xfrm>
            <a:off x="738384" y="2606668"/>
            <a:ext cx="7790027" cy="19745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/>
            <a:r>
              <a:t>COMPONENT polariser2 = Pol_mirror(</a:t>
            </a:r>
          </a:p>
          <a:p>
            <a:pPr>
              <a:defRPr b="1"/>
            </a:pPr>
            <a:r>
              <a:t>  rDownPar = {0.99,0.11,0.9,2,0.0185},</a:t>
            </a:r>
          </a:p>
          <a:p>
            <a:pPr>
              <a:defRPr b="1"/>
            </a:pPr>
            <a:r>
              <a:t>  rUpPar = {0.99,0.0485,0.9,1,0.0002}, </a:t>
            </a:r>
          </a:p>
          <a:p>
            <a:pPr/>
            <a:r>
              <a:t>  zwidth = 0.1, yheight = 0.3, p_reflect = 0)</a:t>
            </a:r>
          </a:p>
          <a:p>
            <a:pPr/>
            <a:r>
              <a:t>AT (0, 0, 0) RELATIVE polariser_pt</a:t>
            </a:r>
          </a:p>
        </p:txBody>
      </p:sp>
      <p:sp>
        <p:nvSpPr>
          <p:cNvPr id="387" name="That is: A supermirror polarizer has different reflectivity for spin-up and spin-down neutrons.…"/>
          <p:cNvSpPr txBox="1"/>
          <p:nvPr/>
        </p:nvSpPr>
        <p:spPr>
          <a:xfrm>
            <a:off x="602806" y="1065600"/>
            <a:ext cx="10973688" cy="9409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defTabSz="457200">
              <a:spcBef>
                <a:spcPts val="0"/>
              </a:spcBef>
              <a:defRPr sz="2133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That is: A supermirror polarizer has different reflectivity for spin-up and spin-down neutrons.</a:t>
            </a:r>
          </a:p>
          <a:p>
            <a:pPr defTabSz="457200">
              <a:spcBef>
                <a:spcPts val="0"/>
              </a:spcBef>
              <a:defRPr sz="2133"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defTabSz="457200">
              <a:spcBef>
                <a:spcPts val="0"/>
              </a:spcBef>
              <a:defRPr sz="2133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In McStas we parametrize this by reflectivity-parameters for “spin-up” and “spin-down” respectively</a:t>
            </a:r>
          </a:p>
        </p:txBody>
      </p:sp>
      <p:grpSp>
        <p:nvGrpSpPr>
          <p:cNvPr id="391" name="Group"/>
          <p:cNvGrpSpPr/>
          <p:nvPr/>
        </p:nvGrpSpPr>
        <p:grpSpPr>
          <a:xfrm>
            <a:off x="4649630" y="3122647"/>
            <a:ext cx="7596582" cy="1505939"/>
            <a:chOff x="0" y="0"/>
            <a:chExt cx="7596580" cy="1505938"/>
          </a:xfrm>
        </p:grpSpPr>
        <p:sp>
          <p:nvSpPr>
            <p:cNvPr id="388" name="The vectors parametrise the constants R0  Qc ⍶ m W"/>
            <p:cNvSpPr txBox="1"/>
            <p:nvPr/>
          </p:nvSpPr>
          <p:spPr>
            <a:xfrm>
              <a:off x="2473724" y="350647"/>
              <a:ext cx="5122857" cy="241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/>
            <a:p>
              <a:pPr/>
              <a:r>
                <a:t>The vectors parametrise the constants R</a:t>
              </a:r>
              <a:r>
                <a:rPr baseline="-5999"/>
                <a:t>0  </a:t>
              </a:r>
              <a:r>
                <a:t>Q</a:t>
              </a:r>
              <a:r>
                <a:rPr baseline="-5999"/>
                <a:t>c </a:t>
              </a:r>
              <a:r>
                <a:t>⍶ m W </a:t>
              </a:r>
            </a:p>
          </p:txBody>
        </p:sp>
        <p:pic>
          <p:nvPicPr>
            <p:cNvPr id="389" name="Picture 5" descr="Picture 5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25107" y="796558"/>
              <a:ext cx="7183333" cy="70938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90" name="Double Arrow"/>
            <p:cNvSpPr/>
            <p:nvPr/>
          </p:nvSpPr>
          <p:spPr>
            <a:xfrm rot="521732">
              <a:off x="9035" y="169209"/>
              <a:ext cx="2260621" cy="291401"/>
            </a:xfrm>
            <a:prstGeom prst="leftRightArrow">
              <a:avLst>
                <a:gd name="adj1" fmla="val 32000"/>
                <a:gd name="adj2" fmla="val 191764"/>
              </a:avLst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</p:grpSp>
      <p:sp>
        <p:nvSpPr>
          <p:cNvPr id="392" name="Depending on the component, several underlying “reflectivity” functions may be used:…"/>
          <p:cNvSpPr txBox="1"/>
          <p:nvPr/>
        </p:nvSpPr>
        <p:spPr>
          <a:xfrm>
            <a:off x="1541616" y="304567"/>
            <a:ext cx="9788339" cy="5982465"/>
          </a:xfrm>
          <a:prstGeom prst="rect">
            <a:avLst/>
          </a:prstGeom>
          <a:solidFill>
            <a:srgbClr val="FFFFFF"/>
          </a:solidFill>
          <a:ln w="2556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defRPr sz="2300"/>
            </a:pPr>
            <a:r>
              <a:t>Depending on the component, several underlying “reflectivity” functions may be used:</a:t>
            </a:r>
          </a:p>
          <a:p>
            <a:pPr>
              <a:defRPr sz="1900"/>
            </a:pPr>
            <a:r>
              <a:t>// The McStas standard analytic parametrization of the reflectivity</a:t>
            </a:r>
          </a:p>
          <a:p>
            <a:pPr>
              <a:defRPr sz="1900"/>
            </a:pPr>
            <a:r>
              <a:t>void StdReflecFunc(double q, double *par, double *r);</a:t>
            </a:r>
          </a:p>
          <a:p>
            <a:pPr>
              <a:defRPr sz="1900"/>
            </a:pPr>
          </a:p>
          <a:p>
            <a:pPr>
              <a:defRPr sz="1900"/>
            </a:pPr>
            <a:r>
              <a:t>// Reflectivity from a table using the routines in read_table-lib. </a:t>
            </a:r>
          </a:p>
          <a:p>
            <a:pPr>
              <a:defRPr sz="1900"/>
            </a:pPr>
            <a:r>
              <a:t>void TableReflecFunc(double q, t_Table *par, double *r);</a:t>
            </a:r>
          </a:p>
          <a:p>
            <a:pPr>
              <a:defRPr sz="1900"/>
            </a:pPr>
          </a:p>
          <a:p>
            <a:pPr>
              <a:defRPr sz="1900"/>
            </a:pPr>
            <a:r>
              <a:t>// The McStas standard analytic parametrization of the reflectivity for  </a:t>
            </a:r>
          </a:p>
          <a:p>
            <a:pPr>
              <a:defRPr sz="1900"/>
            </a:pPr>
            <a:r>
              <a:t>// double-side coated supermirror.</a:t>
            </a:r>
          </a:p>
          <a:p>
            <a:pPr>
              <a:defRPr sz="1900"/>
            </a:pPr>
            <a:r>
              <a:t>void StdDoubleReflecFunc(double q, double *par, double *r);</a:t>
            </a:r>
          </a:p>
          <a:p>
            <a:pPr>
              <a:defRPr sz="1900"/>
            </a:pPr>
          </a:p>
          <a:p>
            <a:pPr>
              <a:defRPr sz="1900"/>
            </a:pPr>
            <a:r>
              <a:t>// “Extended” reflectivity fct. with 2nd order ‘beta’ parameter in  mc_pol_par</a:t>
            </a:r>
          </a:p>
          <a:p>
            <a:pPr>
              <a:defRPr sz="1900"/>
            </a:pPr>
            <a:r>
              <a:t>void ExtendedReflecFunc(double mc_pol_q, double *mc_pol_par, double *mc_pol_r);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92" grpId="2"/>
      <p:bldP build="whole" bldLvl="1" animBg="1" rev="0" advAuto="0" spid="391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95" name="CustomShape 6"/>
          <p:cNvSpPr txBox="1"/>
          <p:nvPr/>
        </p:nvSpPr>
        <p:spPr>
          <a:xfrm>
            <a:off x="3219910" y="202528"/>
            <a:ext cx="5739480" cy="3100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pc="-1" sz="1900">
                <a:latin typeface="Geneva"/>
                <a:ea typeface="Geneva"/>
                <a:cs typeface="Geneva"/>
                <a:sym typeface="Geneva"/>
              </a:defRPr>
            </a:lvl1pPr>
          </a:lstStyle>
          <a:p>
            <a:pPr/>
            <a:r>
              <a:t>McStas polarization components</a:t>
            </a:r>
          </a:p>
        </p:txBody>
      </p:sp>
      <p:grpSp>
        <p:nvGrpSpPr>
          <p:cNvPr id="398" name="Group"/>
          <p:cNvGrpSpPr/>
          <p:nvPr/>
        </p:nvGrpSpPr>
        <p:grpSpPr>
          <a:xfrm>
            <a:off x="5796273" y="660167"/>
            <a:ext cx="4562101" cy="3241555"/>
            <a:chOff x="0" y="0"/>
            <a:chExt cx="4562100" cy="3241554"/>
          </a:xfrm>
        </p:grpSpPr>
        <p:sp>
          <p:nvSpPr>
            <p:cNvPr id="396" name="CustomShape 2"/>
            <p:cNvSpPr/>
            <p:nvPr/>
          </p:nvSpPr>
          <p:spPr>
            <a:xfrm>
              <a:off x="0" y="72309"/>
              <a:ext cx="4418501" cy="3169246"/>
            </a:xfrm>
            <a:prstGeom prst="rect">
              <a:avLst/>
            </a:prstGeom>
            <a:solidFill>
              <a:srgbClr val="6666FF">
                <a:alpha val="56000"/>
              </a:srgbClr>
            </a:solidFill>
            <a:ln w="2556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397" name="CustomShape 7"/>
            <p:cNvSpPr txBox="1"/>
            <p:nvPr/>
          </p:nvSpPr>
          <p:spPr>
            <a:xfrm>
              <a:off x="42893" y="0"/>
              <a:ext cx="4519208" cy="31107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0600" tIns="30600" rIns="30600" bIns="30600" numCol="1" anchor="t">
              <a:noAutofit/>
            </a:bodyPr>
            <a:lstStyle/>
            <a:p>
              <a:pPr>
                <a:defRPr spc="-1" sz="1800">
                  <a:latin typeface="Geneva"/>
                  <a:ea typeface="Geneva"/>
                  <a:cs typeface="Geneva"/>
                  <a:sym typeface="Geneva"/>
                </a:defRPr>
              </a:pPr>
              <a:r>
                <a:t>Optics:</a:t>
              </a:r>
            </a:p>
            <a:p>
              <a:pPr marL="168120" indent="-167760">
                <a:buClr>
                  <a:srgbClr val="000000"/>
                </a:buClr>
                <a:buSzPct val="45000"/>
                <a:buChar char="●"/>
                <a:defRPr spc="-1"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Monochromator_pol.comp</a:t>
              </a:r>
            </a:p>
            <a:p>
              <a:pPr marL="168120" indent="-167760">
                <a:buClr>
                  <a:srgbClr val="000000"/>
                </a:buClr>
                <a:buSzPct val="45000"/>
                <a:buChar char="●"/>
                <a:defRPr spc="-1"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Pol_bender.comp</a:t>
              </a:r>
            </a:p>
            <a:p>
              <a:pPr marL="168120" indent="-167760">
                <a:buClr>
                  <a:srgbClr val="000000"/>
                </a:buClr>
                <a:buSzPct val="45000"/>
                <a:buChar char="●"/>
                <a:defRPr spc="-1"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Pol_guide_mirror.comp</a:t>
              </a:r>
            </a:p>
            <a:p>
              <a:pPr marL="168120" indent="-167760">
                <a:buClr>
                  <a:srgbClr val="000000"/>
                </a:buClr>
                <a:buSzPct val="45000"/>
                <a:buChar char="●"/>
                <a:defRPr spc="-1"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Pol_guide_vmirror.comp</a:t>
              </a:r>
            </a:p>
            <a:p>
              <a:pPr marL="168120" indent="-167760">
                <a:buClr>
                  <a:srgbClr val="000000"/>
                </a:buClr>
                <a:buSzPct val="45000"/>
                <a:buChar char="●"/>
                <a:defRPr spc="-1"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Pol_mirror.comp</a:t>
              </a:r>
            </a:p>
            <a:p>
              <a:pPr marL="168120" indent="-167760">
                <a:buClr>
                  <a:srgbClr val="000000"/>
                </a:buClr>
                <a:buSzPct val="45000"/>
                <a:buChar char="●"/>
                <a:defRPr spc="-1"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Transmission_polarisatorABSnT.comp</a:t>
              </a:r>
            </a:p>
            <a:p>
              <a:pPr marL="168120" indent="-167760">
                <a:buClr>
                  <a:srgbClr val="000000"/>
                </a:buClr>
                <a:buSzPct val="45000"/>
                <a:buChar char="●"/>
                <a:defRPr spc="-1"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Pol_bender_tapering.comp</a:t>
              </a:r>
            </a:p>
          </p:txBody>
        </p:sp>
      </p:grpSp>
      <p:grpSp>
        <p:nvGrpSpPr>
          <p:cNvPr id="401" name="Group"/>
          <p:cNvGrpSpPr/>
          <p:nvPr/>
        </p:nvGrpSpPr>
        <p:grpSpPr>
          <a:xfrm>
            <a:off x="2252928" y="3390170"/>
            <a:ext cx="3395993" cy="1907781"/>
            <a:chOff x="0" y="0"/>
            <a:chExt cx="3395991" cy="1907780"/>
          </a:xfrm>
        </p:grpSpPr>
        <p:sp>
          <p:nvSpPr>
            <p:cNvPr id="399" name="CustomShape 3"/>
            <p:cNvSpPr/>
            <p:nvPr/>
          </p:nvSpPr>
          <p:spPr>
            <a:xfrm>
              <a:off x="-1" y="36189"/>
              <a:ext cx="3395993" cy="1854658"/>
            </a:xfrm>
            <a:prstGeom prst="rect">
              <a:avLst/>
            </a:prstGeom>
            <a:solidFill>
              <a:srgbClr val="CC66FF">
                <a:alpha val="56000"/>
              </a:srgbClr>
            </a:solidFill>
            <a:ln w="2556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400" name="CustomShape 8"/>
            <p:cNvSpPr txBox="1"/>
            <p:nvPr/>
          </p:nvSpPr>
          <p:spPr>
            <a:xfrm>
              <a:off x="65199" y="0"/>
              <a:ext cx="3266793" cy="19077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0600" tIns="30600" rIns="30600" bIns="30600" numCol="1" anchor="t">
              <a:noAutofit/>
            </a:bodyPr>
            <a:lstStyle/>
            <a:p>
              <a:pPr>
                <a:defRPr spc="-1" sz="1700">
                  <a:latin typeface="Geneva"/>
                  <a:ea typeface="Geneva"/>
                  <a:cs typeface="Geneva"/>
                  <a:sym typeface="Geneva"/>
                </a:defRPr>
              </a:pPr>
              <a:r>
                <a:t>Monitors:</a:t>
              </a:r>
            </a:p>
            <a:p>
              <a:pPr marL="168120" indent="-167760">
                <a:buClr>
                  <a:srgbClr val="000000"/>
                </a:buClr>
                <a:buSzPct val="45000"/>
                <a:buChar char="●"/>
                <a:defRPr spc="-1" sz="1500"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Pol_monitor.comp</a:t>
              </a:r>
            </a:p>
            <a:p>
              <a:pPr marL="168120" indent="-167760">
                <a:buClr>
                  <a:srgbClr val="000000"/>
                </a:buClr>
                <a:buSzPct val="45000"/>
                <a:buChar char="●"/>
                <a:defRPr spc="-1" sz="1500"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MeanPolLambda_monitor.comp</a:t>
              </a:r>
            </a:p>
            <a:p>
              <a:pPr marL="168120" indent="-167760">
                <a:buClr>
                  <a:srgbClr val="000000"/>
                </a:buClr>
                <a:buSzPct val="45000"/>
                <a:buChar char="●"/>
                <a:defRPr spc="-1" sz="1500"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PolLambda_monitor.comp</a:t>
              </a:r>
            </a:p>
            <a:p>
              <a:pPr marL="168120" indent="-167760">
                <a:buClr>
                  <a:srgbClr val="000000"/>
                </a:buClr>
                <a:buSzPct val="45000"/>
                <a:buChar char="●"/>
                <a:defRPr spc="-1" sz="1500"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PolTOF_monitor.comp</a:t>
              </a:r>
            </a:p>
          </p:txBody>
        </p:sp>
      </p:grpSp>
      <p:grpSp>
        <p:nvGrpSpPr>
          <p:cNvPr id="404" name="Group"/>
          <p:cNvGrpSpPr/>
          <p:nvPr/>
        </p:nvGrpSpPr>
        <p:grpSpPr>
          <a:xfrm>
            <a:off x="5742260" y="4049307"/>
            <a:ext cx="4434948" cy="2199432"/>
            <a:chOff x="0" y="0"/>
            <a:chExt cx="4434947" cy="2199430"/>
          </a:xfrm>
        </p:grpSpPr>
        <p:sp>
          <p:nvSpPr>
            <p:cNvPr id="402" name="CustomShape 4"/>
            <p:cNvSpPr/>
            <p:nvPr/>
          </p:nvSpPr>
          <p:spPr>
            <a:xfrm>
              <a:off x="-1" y="-1"/>
              <a:ext cx="4434949" cy="1824541"/>
            </a:xfrm>
            <a:prstGeom prst="rect">
              <a:avLst/>
            </a:prstGeom>
            <a:solidFill>
              <a:srgbClr val="00CC00">
                <a:alpha val="56000"/>
              </a:srgbClr>
            </a:solidFill>
            <a:ln w="2556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403" name="CustomShape 9"/>
            <p:cNvSpPr txBox="1"/>
            <p:nvPr/>
          </p:nvSpPr>
          <p:spPr>
            <a:xfrm>
              <a:off x="160764" y="78529"/>
              <a:ext cx="3176281" cy="21209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0600" tIns="30600" rIns="30600" bIns="30600" numCol="1" anchor="t">
              <a:noAutofit/>
            </a:bodyPr>
            <a:lstStyle/>
            <a:p>
              <a:pPr>
                <a:defRPr spc="-1" sz="1700">
                  <a:latin typeface="Geneva"/>
                  <a:ea typeface="Geneva"/>
                  <a:cs typeface="Geneva"/>
                  <a:sym typeface="Geneva"/>
                </a:defRPr>
              </a:pPr>
              <a:r>
                <a:t>Idealized components:</a:t>
              </a:r>
            </a:p>
            <a:p>
              <a:pPr marL="215999" indent="-215999">
                <a:buClr>
                  <a:srgbClr val="000000"/>
                </a:buClr>
                <a:buSzPct val="45000"/>
                <a:buChar char="●"/>
                <a:defRPr spc="-1" sz="1500"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PolAnalyser_ideal.comp</a:t>
              </a:r>
            </a:p>
            <a:p>
              <a:pPr marL="215999" indent="-215999">
                <a:buClr>
                  <a:srgbClr val="000000"/>
                </a:buClr>
                <a:buSzPct val="45000"/>
                <a:buChar char="●"/>
                <a:defRPr spc="-1" sz="1500"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Pol_SF_ideal.comp</a:t>
              </a:r>
            </a:p>
            <a:p>
              <a:pPr marL="168120" indent="-167760">
                <a:buClr>
                  <a:srgbClr val="000000"/>
                </a:buClr>
                <a:buSzPct val="45000"/>
                <a:buChar char="●"/>
                <a:defRPr spc="-1" sz="1500"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Pol_pi_2_rotator.comp</a:t>
              </a:r>
            </a:p>
            <a:p>
              <a:pPr marL="215999" indent="-215999">
                <a:buClr>
                  <a:srgbClr val="000000"/>
                </a:buClr>
                <a:buSzPct val="45000"/>
                <a:buChar char="●"/>
                <a:defRPr spc="-1" sz="1500"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Set_pol.comp</a:t>
              </a:r>
            </a:p>
          </p:txBody>
        </p:sp>
      </p:grpSp>
      <p:grpSp>
        <p:nvGrpSpPr>
          <p:cNvPr id="407" name="Group"/>
          <p:cNvGrpSpPr/>
          <p:nvPr/>
        </p:nvGrpSpPr>
        <p:grpSpPr>
          <a:xfrm>
            <a:off x="2164791" y="664709"/>
            <a:ext cx="3534417" cy="2668660"/>
            <a:chOff x="-344646" y="-198185"/>
            <a:chExt cx="3534415" cy="2668658"/>
          </a:xfrm>
        </p:grpSpPr>
        <p:sp>
          <p:nvSpPr>
            <p:cNvPr id="405" name="CustomShape 5"/>
            <p:cNvSpPr/>
            <p:nvPr/>
          </p:nvSpPr>
          <p:spPr>
            <a:xfrm>
              <a:off x="-344647" y="-198186"/>
              <a:ext cx="3496067" cy="2623939"/>
            </a:xfrm>
            <a:prstGeom prst="rect">
              <a:avLst/>
            </a:prstGeom>
            <a:solidFill>
              <a:srgbClr val="FF6600">
                <a:alpha val="56000"/>
              </a:srgbClr>
            </a:solidFill>
            <a:ln w="2556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406" name="CustomShape 10"/>
            <p:cNvSpPr txBox="1"/>
            <p:nvPr/>
          </p:nvSpPr>
          <p:spPr>
            <a:xfrm>
              <a:off x="-142642" y="-31901"/>
              <a:ext cx="3332412" cy="25023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0600" tIns="30600" rIns="30600" bIns="30600" numCol="1" anchor="t">
              <a:noAutofit/>
            </a:bodyPr>
            <a:lstStyle/>
            <a:p>
              <a:pPr>
                <a:defRPr spc="-1" sz="1800">
                  <a:latin typeface="Geneva"/>
                  <a:ea typeface="Geneva"/>
                  <a:cs typeface="Geneva"/>
                  <a:sym typeface="Geneva"/>
                </a:defRPr>
              </a:pPr>
              <a:r>
                <a:t>Magnetic fields:</a:t>
              </a:r>
            </a:p>
            <a:p>
              <a:pPr marL="168120" indent="-167760">
                <a:buClr>
                  <a:srgbClr val="000000"/>
                </a:buClr>
                <a:buSzPct val="45000"/>
                <a:buChar char="●"/>
                <a:defRPr spc="-1" sz="1800"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Pol_FieldBox.comp</a:t>
              </a:r>
            </a:p>
            <a:p>
              <a:pPr marL="168120" indent="-167760">
                <a:buClr>
                  <a:srgbClr val="000000"/>
                </a:buClr>
                <a:buSzPct val="45000"/>
                <a:buChar char="●"/>
                <a:defRPr spc="-1" sz="1800"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Pol_Bfield.comp</a:t>
              </a:r>
            </a:p>
            <a:p>
              <a:pPr marL="168120" indent="-167760">
                <a:buClr>
                  <a:srgbClr val="000000"/>
                </a:buClr>
                <a:buSzPct val="45000"/>
                <a:buChar char="●"/>
                <a:defRPr spc="-1" sz="1800"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Pol_Bfield_stop.comp</a:t>
              </a:r>
            </a:p>
            <a:p>
              <a:pPr marL="168120" indent="-167760">
                <a:buClr>
                  <a:srgbClr val="000000"/>
                </a:buClr>
                <a:buSzPct val="45000"/>
                <a:buChar char="●"/>
                <a:defRPr spc="-1" sz="1800"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Pol_</a:t>
              </a:r>
              <a:r>
                <a:rPr spc="-1"/>
                <a:t>triafield.comp</a:t>
              </a:r>
              <a:endParaRPr spc="-1"/>
            </a:p>
            <a:p>
              <a:pPr marL="168120" indent="-167760">
                <a:buClr>
                  <a:srgbClr val="000000"/>
                </a:buClr>
                <a:buSzPct val="45000"/>
                <a:buChar char="●"/>
                <a:defRPr spc="-1" sz="1800"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rPr spc="-1"/>
                <a:t>(Pol_tabled_field 3.x)</a:t>
              </a:r>
            </a:p>
          </p:txBody>
        </p:sp>
      </p:grpSp>
      <p:grpSp>
        <p:nvGrpSpPr>
          <p:cNvPr id="410" name="Group"/>
          <p:cNvGrpSpPr/>
          <p:nvPr/>
        </p:nvGrpSpPr>
        <p:grpSpPr>
          <a:xfrm>
            <a:off x="2252389" y="5407960"/>
            <a:ext cx="3397072" cy="1023231"/>
            <a:chOff x="0" y="0"/>
            <a:chExt cx="3397070" cy="1023229"/>
          </a:xfrm>
        </p:grpSpPr>
        <p:sp>
          <p:nvSpPr>
            <p:cNvPr id="408" name="CustomShape 11"/>
            <p:cNvSpPr/>
            <p:nvPr/>
          </p:nvSpPr>
          <p:spPr>
            <a:xfrm>
              <a:off x="0" y="0"/>
              <a:ext cx="3397071" cy="860041"/>
            </a:xfrm>
            <a:prstGeom prst="rect">
              <a:avLst/>
            </a:prstGeom>
            <a:solidFill>
              <a:srgbClr val="66FF99">
                <a:alpha val="56000"/>
              </a:srgbClr>
            </a:solidFill>
            <a:ln w="2556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409" name="CustomShape 12"/>
            <p:cNvSpPr txBox="1"/>
            <p:nvPr/>
          </p:nvSpPr>
          <p:spPr>
            <a:xfrm>
              <a:off x="64620" y="128909"/>
              <a:ext cx="3267831" cy="8943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0600" tIns="30600" rIns="30600" bIns="30600" numCol="1" anchor="t">
              <a:noAutofit/>
            </a:bodyPr>
            <a:lstStyle/>
            <a:p>
              <a:pPr>
                <a:defRPr spc="-1" sz="1700">
                  <a:latin typeface="Geneva"/>
                  <a:ea typeface="Geneva"/>
                  <a:cs typeface="Geneva"/>
                  <a:sym typeface="Geneva"/>
                </a:defRPr>
              </a:pPr>
              <a:r>
                <a:t>Contrib:</a:t>
              </a:r>
            </a:p>
            <a:p>
              <a:pPr marL="168120" indent="-167760">
                <a:buClr>
                  <a:srgbClr val="000000"/>
                </a:buClr>
                <a:buSzPct val="45000"/>
                <a:buChar char="●"/>
                <a:defRPr spc="-1" sz="1500"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Foil_flipper_magnet.comp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13" name="CustomShape 2"/>
          <p:cNvSpPr txBox="1"/>
          <p:nvPr/>
        </p:nvSpPr>
        <p:spPr>
          <a:xfrm>
            <a:off x="3099960" y="1026360"/>
            <a:ext cx="5739480" cy="2497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pc="-1">
                <a:latin typeface="Geneva"/>
                <a:ea typeface="Geneva"/>
                <a:cs typeface="Geneva"/>
                <a:sym typeface="Geneva"/>
              </a:defRPr>
            </a:lvl1pPr>
          </a:lstStyle>
          <a:p>
            <a:pPr/>
            <a:r>
              <a:t>McStas polarization monitors</a:t>
            </a:r>
          </a:p>
        </p:txBody>
      </p:sp>
      <p:sp>
        <p:nvSpPr>
          <p:cNvPr id="414" name="CustomShape 3"/>
          <p:cNvSpPr txBox="1"/>
          <p:nvPr/>
        </p:nvSpPr>
        <p:spPr>
          <a:xfrm>
            <a:off x="2930039" y="2107800"/>
            <a:ext cx="3483002" cy="2585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0600" tIns="30600" rIns="30600" bIns="30600">
            <a:spAutoFit/>
          </a:bodyPr>
          <a:lstStyle>
            <a:lvl1pPr>
              <a:defRPr spc="-1" sz="1400"/>
            </a:lvl1pPr>
          </a:lstStyle>
          <a:p>
            <a:pPr/>
            <a:r>
              <a:t>Monitors</a:t>
            </a:r>
          </a:p>
        </p:txBody>
      </p:sp>
      <p:pic>
        <p:nvPicPr>
          <p:cNvPr id="415" name="image10.png" descr="image1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30480" y="3239640"/>
            <a:ext cx="2996281" cy="1685160"/>
          </a:xfrm>
          <a:prstGeom prst="rect">
            <a:avLst/>
          </a:prstGeom>
          <a:ln w="12700">
            <a:miter lim="400000"/>
          </a:ln>
        </p:spPr>
      </p:pic>
      <p:pic>
        <p:nvPicPr>
          <p:cNvPr id="416" name="image26.png" descr="image26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056479" y="1458360"/>
            <a:ext cx="2911681" cy="1637640"/>
          </a:xfrm>
          <a:prstGeom prst="rect">
            <a:avLst/>
          </a:prstGeom>
          <a:ln w="12700">
            <a:miter lim="400000"/>
          </a:ln>
        </p:spPr>
      </p:pic>
      <p:sp>
        <p:nvSpPr>
          <p:cNvPr id="417" name="Formula 5"/>
          <p:cNvSpPr txBox="1"/>
          <p:nvPr/>
        </p:nvSpPr>
        <p:spPr>
          <a:xfrm>
            <a:off x="4163760" y="5125680"/>
            <a:ext cx="1418761" cy="3638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14:m>
              <m:oMathPara>
                <m:oMathParaPr>
                  <m:jc m:val="left"/>
                </m:oMathParaPr>
                <m:oMath>
                  <m:r>
                    <a:rPr xmlns:a="http://schemas.openxmlformats.org/drawingml/2006/main" sz="10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P</m:t>
                  </m:r>
                  <m:r>
                    <a:rPr xmlns:a="http://schemas.openxmlformats.org/drawingml/2006/main" sz="10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∥</m:t>
                  </m:r>
                  <m:d>
                    <m:dPr>
                      <m:ctrlPr>
                        <a:rPr xmlns:a="http://schemas.openxmlformats.org/drawingml/2006/main" sz="10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</m:dPr>
                    <m:e>
                      <m:sSub>
                        <m:e>
                          <m:r>
                            <a:rPr xmlns:a="http://schemas.openxmlformats.org/drawingml/2006/main" sz="10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m</m:t>
                          </m:r>
                        </m:e>
                        <m:sub>
                          <m:r>
                            <a:rPr xmlns:a="http://schemas.openxmlformats.org/drawingml/2006/main" sz="10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sub>
                      </m:sSub>
                      <m:r>
                        <a:rPr xmlns:a="http://schemas.openxmlformats.org/drawingml/2006/main" sz="10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e>
                          <m:r>
                            <a:rPr xmlns:a="http://schemas.openxmlformats.org/drawingml/2006/main" sz="10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m</m:t>
                          </m:r>
                        </m:e>
                        <m:sub>
                          <m:r>
                            <a:rPr xmlns:a="http://schemas.openxmlformats.org/drawingml/2006/main" sz="10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sub>
                      </m:sSub>
                      <m:r>
                        <a:rPr xmlns:a="http://schemas.openxmlformats.org/drawingml/2006/main" sz="10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e>
                          <m:r>
                            <a:rPr xmlns:a="http://schemas.openxmlformats.org/drawingml/2006/main" sz="10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m</m:t>
                          </m:r>
                        </m:e>
                        <m:sub>
                          <m:r>
                            <a:rPr xmlns:a="http://schemas.openxmlformats.org/drawingml/2006/main" sz="10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sub>
                      </m:sSub>
                    </m:e>
                  </m:d>
                  <m:r>
                    <a:rPr xmlns:a="http://schemas.openxmlformats.org/drawingml/2006/main" sz="10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10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0.87</m:t>
                  </m:r>
                </m:oMath>
              </m:oMathPara>
            </a14:m>
          </a:p>
        </p:txBody>
      </p:sp>
      <p:sp>
        <p:nvSpPr>
          <p:cNvPr id="418" name="CustomShape 6"/>
          <p:cNvSpPr/>
          <p:nvPr/>
        </p:nvSpPr>
        <p:spPr>
          <a:xfrm>
            <a:off x="5628599" y="4083120"/>
            <a:ext cx="3353761" cy="11818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9964" y="0"/>
                </a:moveTo>
                <a:lnTo>
                  <a:pt x="21600" y="0"/>
                </a:lnTo>
                <a:lnTo>
                  <a:pt x="21600" y="18421"/>
                </a:lnTo>
                <a:lnTo>
                  <a:pt x="5684" y="18421"/>
                </a:lnTo>
                <a:lnTo>
                  <a:pt x="5684" y="21600"/>
                </a:lnTo>
                <a:lnTo>
                  <a:pt x="0" y="21600"/>
                </a:lnTo>
              </a:path>
            </a:pathLst>
          </a:custGeom>
          <a:ln w="3240">
            <a:solidFill>
              <a:srgbClr val="000000"/>
            </a:solidFill>
            <a:tailEnd type="triangle"/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419" name="CustomShape 7"/>
          <p:cNvSpPr/>
          <p:nvPr/>
        </p:nvSpPr>
        <p:spPr>
          <a:xfrm>
            <a:off x="5513039" y="1203839"/>
            <a:ext cx="1716841" cy="20343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697"/>
                </a:moveTo>
                <a:lnTo>
                  <a:pt x="0" y="0"/>
                </a:lnTo>
                <a:lnTo>
                  <a:pt x="19938" y="0"/>
                </a:lnTo>
                <a:lnTo>
                  <a:pt x="19938" y="16503"/>
                </a:lnTo>
                <a:lnTo>
                  <a:pt x="21600" y="16503"/>
                </a:lnTo>
                <a:lnTo>
                  <a:pt x="21600" y="21600"/>
                </a:lnTo>
              </a:path>
            </a:pathLst>
          </a:custGeom>
          <a:ln w="3240">
            <a:solidFill>
              <a:srgbClr val="000000"/>
            </a:solidFill>
            <a:tailEnd type="triangle"/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420" name="CustomShape 8"/>
          <p:cNvSpPr txBox="1"/>
          <p:nvPr/>
        </p:nvSpPr>
        <p:spPr>
          <a:xfrm>
            <a:off x="7318440" y="2918160"/>
            <a:ext cx="2413359" cy="26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0600" tIns="30600" rIns="30600" bIns="30600">
            <a:spAutoFit/>
          </a:bodyPr>
          <a:lstStyle>
            <a:lvl1pPr>
              <a:defRPr spc="-1" sz="1400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/>
            <a:r>
              <a:t>MeanPolLambda_monitor</a:t>
            </a:r>
          </a:p>
        </p:txBody>
      </p:sp>
      <p:sp>
        <p:nvSpPr>
          <p:cNvPr id="421" name="CustomShape 9"/>
          <p:cNvSpPr txBox="1"/>
          <p:nvPr/>
        </p:nvSpPr>
        <p:spPr>
          <a:xfrm>
            <a:off x="3976199" y="1276559"/>
            <a:ext cx="1885415" cy="26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0600" tIns="30600" rIns="30600" bIns="30600">
            <a:spAutoFit/>
          </a:bodyPr>
          <a:lstStyle>
            <a:lvl1pPr>
              <a:defRPr spc="-1" sz="1400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/>
            <a:r>
              <a:t>PolLambda_monitor</a:t>
            </a:r>
          </a:p>
        </p:txBody>
      </p:sp>
      <p:sp>
        <p:nvSpPr>
          <p:cNvPr id="422" name="CustomShape 10"/>
          <p:cNvSpPr txBox="1"/>
          <p:nvPr/>
        </p:nvSpPr>
        <p:spPr>
          <a:xfrm>
            <a:off x="2952000" y="4886640"/>
            <a:ext cx="1474201" cy="26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0600" tIns="30600" rIns="30600" bIns="30600">
            <a:spAutoFit/>
          </a:bodyPr>
          <a:lstStyle>
            <a:lvl1pPr>
              <a:defRPr spc="-1" sz="1400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/>
            <a:r>
              <a:t>Pol_monitor</a:t>
            </a:r>
          </a:p>
        </p:txBody>
      </p:sp>
      <p:sp>
        <p:nvSpPr>
          <p:cNvPr id="423" name="CustomShape 2"/>
          <p:cNvSpPr/>
          <p:nvPr/>
        </p:nvSpPr>
        <p:spPr>
          <a:xfrm rot="16200000">
            <a:off x="878157" y="3606949"/>
            <a:ext cx="3152161" cy="2854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5399" y="0"/>
                </a:moveTo>
                <a:lnTo>
                  <a:pt x="21600" y="0"/>
                </a:lnTo>
                <a:lnTo>
                  <a:pt x="16199" y="21600"/>
                </a:lnTo>
                <a:lnTo>
                  <a:pt x="0" y="21600"/>
                </a:lnTo>
                <a:lnTo>
                  <a:pt x="5399" y="0"/>
                </a:lnTo>
              </a:path>
            </a:pathLst>
          </a:custGeom>
          <a:solidFill>
            <a:srgbClr val="729FCF"/>
          </a:solidFill>
          <a:ln w="3240">
            <a:solidFill>
              <a:srgbClr val="3465A4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424" name="Line 5"/>
          <p:cNvSpPr/>
          <p:nvPr/>
        </p:nvSpPr>
        <p:spPr>
          <a:xfrm>
            <a:off x="221877" y="3659869"/>
            <a:ext cx="1607401" cy="1"/>
          </a:xfrm>
          <a:prstGeom prst="line">
            <a:avLst/>
          </a:prstGeom>
          <a:ln w="12700">
            <a:solidFill>
              <a:srgbClr val="0000FF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425" name="Formula 6"/>
          <p:cNvSpPr txBox="1"/>
          <p:nvPr/>
        </p:nvSpPr>
        <p:spPr>
          <a:xfrm>
            <a:off x="1476477" y="3750949"/>
            <a:ext cx="233277" cy="3664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14:m>
              <m:oMathPara>
                <m:oMathParaPr>
                  <m:jc m:val="left"/>
                </m:oMathParaPr>
                <m:oMath>
                  <m:r>
                    <a:rPr xmlns:a="http://schemas.openxmlformats.org/drawingml/2006/main" sz="1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P</m:t>
                  </m:r>
                </m:oMath>
              </m:oMathPara>
            </a14:m>
          </a:p>
        </p:txBody>
      </p:sp>
      <p:sp>
        <p:nvSpPr>
          <p:cNvPr id="426" name="Line 8"/>
          <p:cNvSpPr/>
          <p:nvPr/>
        </p:nvSpPr>
        <p:spPr>
          <a:xfrm flipV="1">
            <a:off x="2389077" y="3254149"/>
            <a:ext cx="160921" cy="762121"/>
          </a:xfrm>
          <a:prstGeom prst="line">
            <a:avLst/>
          </a:prstGeom>
          <a:ln>
            <a:solidFill>
              <a:srgbClr val="000000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427" name="Formula 9"/>
          <p:cNvSpPr txBox="1"/>
          <p:nvPr/>
        </p:nvSpPr>
        <p:spPr>
          <a:xfrm>
            <a:off x="2404487" y="3824563"/>
            <a:ext cx="233061" cy="4255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14:m>
              <m:oMathPara>
                <m:oMathParaPr>
                  <m:jc m:val="left"/>
                </m:oMathParaPr>
                <m:oMath>
                  <m:limUpp>
                    <m:e>
                      <m:r>
                        <a:rPr xmlns:a="http://schemas.openxmlformats.org/drawingml/2006/main" sz="1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e>
                    <m:lim>
                      <m:r>
                        <m:rPr>
                          <m:sty m:val="p"/>
                        </m:rPr>
                        <a:rPr xmlns:a="http://schemas.openxmlformats.org/drawingml/2006/main" sz="1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^</m:t>
                      </m:r>
                    </m:lim>
                  </m:limUpp>
                </m:oMath>
              </m:oMathPara>
            </a14:m>
          </a:p>
        </p:txBody>
      </p:sp>
      <p:grpSp>
        <p:nvGrpSpPr>
          <p:cNvPr id="430" name="CustomShape 17"/>
          <p:cNvGrpSpPr/>
          <p:nvPr/>
        </p:nvGrpSpPr>
        <p:grpSpPr>
          <a:xfrm>
            <a:off x="854039" y="3745762"/>
            <a:ext cx="233277" cy="230275"/>
            <a:chOff x="0" y="0"/>
            <a:chExt cx="233275" cy="230273"/>
          </a:xfrm>
        </p:grpSpPr>
        <p:sp>
          <p:nvSpPr>
            <p:cNvPr id="428" name="Oval"/>
            <p:cNvSpPr/>
            <p:nvPr/>
          </p:nvSpPr>
          <p:spPr>
            <a:xfrm rot="21414600">
              <a:off x="5397" y="18147"/>
              <a:ext cx="222481" cy="206281"/>
            </a:xfrm>
            <a:prstGeom prst="ellipse">
              <a:avLst/>
            </a:prstGeom>
            <a:solidFill>
              <a:srgbClr val="0000FF"/>
            </a:solidFill>
            <a:ln w="25560" cap="flat">
              <a:solidFill>
                <a:srgbClr val="0000FF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>
                <a:defRPr spc="-1" sz="1400">
                  <a:solidFill>
                    <a:srgbClr val="FFFF00"/>
                  </a:solidFill>
                  <a:latin typeface="Lucida Grande"/>
                  <a:ea typeface="Lucida Grande"/>
                  <a:cs typeface="Lucida Grande"/>
                  <a:sym typeface="Lucida Grande"/>
                </a:defRPr>
              </a:pPr>
            </a:p>
          </p:txBody>
        </p:sp>
        <p:sp>
          <p:nvSpPr>
            <p:cNvPr id="429" name="n"/>
            <p:cNvSpPr/>
            <p:nvPr/>
          </p:nvSpPr>
          <p:spPr>
            <a:xfrm rot="21414600">
              <a:off x="54001" y="3551"/>
              <a:ext cx="131759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>
                <a:defRPr spc="-1" sz="1400">
                  <a:solidFill>
                    <a:srgbClr val="FFFF00"/>
                  </a:solidFill>
                  <a:latin typeface="Lucida Grande"/>
                  <a:ea typeface="Lucida Grande"/>
                  <a:cs typeface="Lucida Grande"/>
                  <a:sym typeface="Lucida Grande"/>
                </a:defRPr>
              </a:lvl1pPr>
            </a:lstStyle>
            <a:p>
              <a:pPr/>
              <a:r>
                <a:t>n</a:t>
              </a:r>
            </a:p>
          </p:txBody>
        </p:sp>
      </p:grpSp>
      <p:grpSp>
        <p:nvGrpSpPr>
          <p:cNvPr id="433" name="CustomShape 17"/>
          <p:cNvGrpSpPr/>
          <p:nvPr/>
        </p:nvGrpSpPr>
        <p:grpSpPr>
          <a:xfrm>
            <a:off x="1019139" y="3783862"/>
            <a:ext cx="233277" cy="230275"/>
            <a:chOff x="0" y="0"/>
            <a:chExt cx="233275" cy="230273"/>
          </a:xfrm>
        </p:grpSpPr>
        <p:sp>
          <p:nvSpPr>
            <p:cNvPr id="431" name="Oval"/>
            <p:cNvSpPr/>
            <p:nvPr/>
          </p:nvSpPr>
          <p:spPr>
            <a:xfrm rot="21414600">
              <a:off x="5397" y="18147"/>
              <a:ext cx="222481" cy="206281"/>
            </a:xfrm>
            <a:prstGeom prst="ellipse">
              <a:avLst/>
            </a:prstGeom>
            <a:solidFill>
              <a:srgbClr val="0000FF"/>
            </a:solidFill>
            <a:ln w="25560" cap="flat">
              <a:solidFill>
                <a:srgbClr val="0000FF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>
                <a:defRPr spc="-1" sz="1400">
                  <a:solidFill>
                    <a:srgbClr val="FFFF00"/>
                  </a:solidFill>
                  <a:latin typeface="Lucida Grande"/>
                  <a:ea typeface="Lucida Grande"/>
                  <a:cs typeface="Lucida Grande"/>
                  <a:sym typeface="Lucida Grande"/>
                </a:defRPr>
              </a:pPr>
            </a:p>
          </p:txBody>
        </p:sp>
        <p:sp>
          <p:nvSpPr>
            <p:cNvPr id="432" name="n"/>
            <p:cNvSpPr/>
            <p:nvPr/>
          </p:nvSpPr>
          <p:spPr>
            <a:xfrm rot="21414600">
              <a:off x="54001" y="3551"/>
              <a:ext cx="131759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>
                <a:defRPr spc="-1" sz="1400">
                  <a:solidFill>
                    <a:srgbClr val="FFFF00"/>
                  </a:solidFill>
                  <a:latin typeface="Lucida Grande"/>
                  <a:ea typeface="Lucida Grande"/>
                  <a:cs typeface="Lucida Grande"/>
                  <a:sym typeface="Lucida Grande"/>
                </a:defRPr>
              </a:lvl1pPr>
            </a:lstStyle>
            <a:p>
              <a:pPr/>
              <a:r>
                <a:t>n</a:t>
              </a:r>
            </a:p>
          </p:txBody>
        </p:sp>
      </p:grpSp>
      <p:grpSp>
        <p:nvGrpSpPr>
          <p:cNvPr id="436" name="CustomShape 17"/>
          <p:cNvGrpSpPr/>
          <p:nvPr/>
        </p:nvGrpSpPr>
        <p:grpSpPr>
          <a:xfrm>
            <a:off x="968339" y="3580662"/>
            <a:ext cx="233277" cy="230275"/>
            <a:chOff x="0" y="0"/>
            <a:chExt cx="233275" cy="230273"/>
          </a:xfrm>
        </p:grpSpPr>
        <p:sp>
          <p:nvSpPr>
            <p:cNvPr id="434" name="Oval"/>
            <p:cNvSpPr/>
            <p:nvPr/>
          </p:nvSpPr>
          <p:spPr>
            <a:xfrm rot="21414600">
              <a:off x="5397" y="18147"/>
              <a:ext cx="222481" cy="206281"/>
            </a:xfrm>
            <a:prstGeom prst="ellipse">
              <a:avLst/>
            </a:prstGeom>
            <a:solidFill>
              <a:srgbClr val="0000FF"/>
            </a:solidFill>
            <a:ln w="25560" cap="flat">
              <a:solidFill>
                <a:srgbClr val="0000FF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>
                <a:defRPr spc="-1" sz="1400">
                  <a:solidFill>
                    <a:srgbClr val="FFFF00"/>
                  </a:solidFill>
                  <a:latin typeface="Lucida Grande"/>
                  <a:ea typeface="Lucida Grande"/>
                  <a:cs typeface="Lucida Grande"/>
                  <a:sym typeface="Lucida Grande"/>
                </a:defRPr>
              </a:pPr>
            </a:p>
          </p:txBody>
        </p:sp>
        <p:sp>
          <p:nvSpPr>
            <p:cNvPr id="435" name="n"/>
            <p:cNvSpPr/>
            <p:nvPr/>
          </p:nvSpPr>
          <p:spPr>
            <a:xfrm rot="21414600">
              <a:off x="54001" y="3551"/>
              <a:ext cx="131759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>
                <a:defRPr spc="-1" sz="1400">
                  <a:solidFill>
                    <a:srgbClr val="FFFF00"/>
                  </a:solidFill>
                  <a:latin typeface="Lucida Grande"/>
                  <a:ea typeface="Lucida Grande"/>
                  <a:cs typeface="Lucida Grande"/>
                  <a:sym typeface="Lucida Grande"/>
                </a:defRPr>
              </a:lvl1pPr>
            </a:lstStyle>
            <a:p>
              <a:pPr/>
              <a:r>
                <a:t>n</a:t>
              </a:r>
            </a:p>
          </p:txBody>
        </p:sp>
      </p:grpSp>
      <p:grpSp>
        <p:nvGrpSpPr>
          <p:cNvPr id="439" name="CustomShape 17"/>
          <p:cNvGrpSpPr/>
          <p:nvPr/>
        </p:nvGrpSpPr>
        <p:grpSpPr>
          <a:xfrm>
            <a:off x="790539" y="3542562"/>
            <a:ext cx="233277" cy="230275"/>
            <a:chOff x="0" y="0"/>
            <a:chExt cx="233275" cy="230273"/>
          </a:xfrm>
        </p:grpSpPr>
        <p:sp>
          <p:nvSpPr>
            <p:cNvPr id="437" name="Oval"/>
            <p:cNvSpPr/>
            <p:nvPr/>
          </p:nvSpPr>
          <p:spPr>
            <a:xfrm rot="21414600">
              <a:off x="5397" y="18147"/>
              <a:ext cx="222481" cy="206281"/>
            </a:xfrm>
            <a:prstGeom prst="ellipse">
              <a:avLst/>
            </a:prstGeom>
            <a:solidFill>
              <a:srgbClr val="0000FF"/>
            </a:solidFill>
            <a:ln w="25560" cap="flat">
              <a:solidFill>
                <a:srgbClr val="0000FF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>
                <a:defRPr spc="-1" sz="1400">
                  <a:solidFill>
                    <a:srgbClr val="FFFF00"/>
                  </a:solidFill>
                  <a:latin typeface="Lucida Grande"/>
                  <a:ea typeface="Lucida Grande"/>
                  <a:cs typeface="Lucida Grande"/>
                  <a:sym typeface="Lucida Grande"/>
                </a:defRPr>
              </a:pPr>
            </a:p>
          </p:txBody>
        </p:sp>
        <p:sp>
          <p:nvSpPr>
            <p:cNvPr id="438" name="n"/>
            <p:cNvSpPr/>
            <p:nvPr/>
          </p:nvSpPr>
          <p:spPr>
            <a:xfrm rot="21414600">
              <a:off x="54001" y="3551"/>
              <a:ext cx="131759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>
                <a:defRPr spc="-1" sz="1400">
                  <a:solidFill>
                    <a:srgbClr val="FFFF00"/>
                  </a:solidFill>
                  <a:latin typeface="Lucida Grande"/>
                  <a:ea typeface="Lucida Grande"/>
                  <a:cs typeface="Lucida Grande"/>
                  <a:sym typeface="Lucida Grande"/>
                </a:defRPr>
              </a:lvl1pPr>
            </a:lstStyle>
            <a:p>
              <a:pPr/>
              <a:r>
                <a:t>n</a:t>
              </a:r>
            </a:p>
          </p:txBody>
        </p:sp>
      </p:grpSp>
      <p:grpSp>
        <p:nvGrpSpPr>
          <p:cNvPr id="442" name="CustomShape 17"/>
          <p:cNvGrpSpPr/>
          <p:nvPr/>
        </p:nvGrpSpPr>
        <p:grpSpPr>
          <a:xfrm>
            <a:off x="1146139" y="3644162"/>
            <a:ext cx="233277" cy="230275"/>
            <a:chOff x="0" y="0"/>
            <a:chExt cx="233275" cy="230273"/>
          </a:xfrm>
        </p:grpSpPr>
        <p:sp>
          <p:nvSpPr>
            <p:cNvPr id="440" name="Oval"/>
            <p:cNvSpPr/>
            <p:nvPr/>
          </p:nvSpPr>
          <p:spPr>
            <a:xfrm rot="21414600">
              <a:off x="5397" y="18147"/>
              <a:ext cx="222481" cy="206281"/>
            </a:xfrm>
            <a:prstGeom prst="ellipse">
              <a:avLst/>
            </a:prstGeom>
            <a:solidFill>
              <a:srgbClr val="0000FF"/>
            </a:solidFill>
            <a:ln w="25560" cap="flat">
              <a:solidFill>
                <a:srgbClr val="0000FF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>
                <a:defRPr spc="-1" sz="1400">
                  <a:solidFill>
                    <a:srgbClr val="FFFF00"/>
                  </a:solidFill>
                  <a:latin typeface="Lucida Grande"/>
                  <a:ea typeface="Lucida Grande"/>
                  <a:cs typeface="Lucida Grande"/>
                  <a:sym typeface="Lucida Grande"/>
                </a:defRPr>
              </a:pPr>
            </a:p>
          </p:txBody>
        </p:sp>
        <p:sp>
          <p:nvSpPr>
            <p:cNvPr id="441" name="n"/>
            <p:cNvSpPr/>
            <p:nvPr/>
          </p:nvSpPr>
          <p:spPr>
            <a:xfrm rot="21414600">
              <a:off x="54001" y="3551"/>
              <a:ext cx="131759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>
                <a:defRPr spc="-1" sz="1400">
                  <a:solidFill>
                    <a:srgbClr val="FFFF00"/>
                  </a:solidFill>
                  <a:latin typeface="Lucida Grande"/>
                  <a:ea typeface="Lucida Grande"/>
                  <a:cs typeface="Lucida Grande"/>
                  <a:sym typeface="Lucida Grande"/>
                </a:defRPr>
              </a:lvl1pPr>
            </a:lstStyle>
            <a:p>
              <a:pPr/>
              <a:r>
                <a:t>n</a:t>
              </a:r>
            </a:p>
          </p:txBody>
        </p:sp>
      </p:grpSp>
      <p:grpSp>
        <p:nvGrpSpPr>
          <p:cNvPr id="445" name="CustomShape 17"/>
          <p:cNvGrpSpPr/>
          <p:nvPr/>
        </p:nvGrpSpPr>
        <p:grpSpPr>
          <a:xfrm>
            <a:off x="1095339" y="3453662"/>
            <a:ext cx="233277" cy="230275"/>
            <a:chOff x="0" y="0"/>
            <a:chExt cx="233275" cy="230273"/>
          </a:xfrm>
        </p:grpSpPr>
        <p:sp>
          <p:nvSpPr>
            <p:cNvPr id="443" name="Oval"/>
            <p:cNvSpPr/>
            <p:nvPr/>
          </p:nvSpPr>
          <p:spPr>
            <a:xfrm rot="21414600">
              <a:off x="5397" y="18147"/>
              <a:ext cx="222481" cy="206281"/>
            </a:xfrm>
            <a:prstGeom prst="ellipse">
              <a:avLst/>
            </a:prstGeom>
            <a:solidFill>
              <a:srgbClr val="0000FF"/>
            </a:solidFill>
            <a:ln w="25560" cap="flat">
              <a:solidFill>
                <a:srgbClr val="0000FF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>
                <a:defRPr spc="-1" sz="1400">
                  <a:solidFill>
                    <a:srgbClr val="FFFF00"/>
                  </a:solidFill>
                  <a:latin typeface="Lucida Grande"/>
                  <a:ea typeface="Lucida Grande"/>
                  <a:cs typeface="Lucida Grande"/>
                  <a:sym typeface="Lucida Grande"/>
                </a:defRPr>
              </a:pPr>
            </a:p>
          </p:txBody>
        </p:sp>
        <p:sp>
          <p:nvSpPr>
            <p:cNvPr id="444" name="n"/>
            <p:cNvSpPr/>
            <p:nvPr/>
          </p:nvSpPr>
          <p:spPr>
            <a:xfrm rot="21414600">
              <a:off x="54001" y="3551"/>
              <a:ext cx="131759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>
                <a:defRPr spc="-1" sz="1400">
                  <a:solidFill>
                    <a:srgbClr val="FFFF00"/>
                  </a:solidFill>
                  <a:latin typeface="Lucida Grande"/>
                  <a:ea typeface="Lucida Grande"/>
                  <a:cs typeface="Lucida Grande"/>
                  <a:sym typeface="Lucida Grande"/>
                </a:defRPr>
              </a:lvl1pPr>
            </a:lstStyle>
            <a:p>
              <a:pPr/>
              <a:r>
                <a:t>n</a:t>
              </a:r>
            </a:p>
          </p:txBody>
        </p:sp>
      </p:grpSp>
      <p:grpSp>
        <p:nvGrpSpPr>
          <p:cNvPr id="448" name="CustomShape 17"/>
          <p:cNvGrpSpPr/>
          <p:nvPr/>
        </p:nvGrpSpPr>
        <p:grpSpPr>
          <a:xfrm>
            <a:off x="904839" y="3390162"/>
            <a:ext cx="233277" cy="230275"/>
            <a:chOff x="0" y="0"/>
            <a:chExt cx="233275" cy="230273"/>
          </a:xfrm>
        </p:grpSpPr>
        <p:sp>
          <p:nvSpPr>
            <p:cNvPr id="446" name="Oval"/>
            <p:cNvSpPr/>
            <p:nvPr/>
          </p:nvSpPr>
          <p:spPr>
            <a:xfrm rot="21414600">
              <a:off x="5397" y="18147"/>
              <a:ext cx="222481" cy="206281"/>
            </a:xfrm>
            <a:prstGeom prst="ellipse">
              <a:avLst/>
            </a:prstGeom>
            <a:solidFill>
              <a:srgbClr val="0000FF"/>
            </a:solidFill>
            <a:ln w="25560" cap="flat">
              <a:solidFill>
                <a:srgbClr val="0000FF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>
                <a:defRPr spc="-1" sz="1400">
                  <a:solidFill>
                    <a:srgbClr val="FFFF00"/>
                  </a:solidFill>
                  <a:latin typeface="Lucida Grande"/>
                  <a:ea typeface="Lucida Grande"/>
                  <a:cs typeface="Lucida Grande"/>
                  <a:sym typeface="Lucida Grande"/>
                </a:defRPr>
              </a:pPr>
            </a:p>
          </p:txBody>
        </p:sp>
        <p:sp>
          <p:nvSpPr>
            <p:cNvPr id="447" name="n"/>
            <p:cNvSpPr/>
            <p:nvPr/>
          </p:nvSpPr>
          <p:spPr>
            <a:xfrm rot="21414600">
              <a:off x="54001" y="3551"/>
              <a:ext cx="131759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>
                <a:defRPr spc="-1" sz="1400">
                  <a:solidFill>
                    <a:srgbClr val="FFFF00"/>
                  </a:solidFill>
                  <a:latin typeface="Lucida Grande"/>
                  <a:ea typeface="Lucida Grande"/>
                  <a:cs typeface="Lucida Grande"/>
                  <a:sym typeface="Lucida Grande"/>
                </a:defRPr>
              </a:lvl1pPr>
            </a:lstStyle>
            <a:p>
              <a:pPr/>
              <a:r>
                <a:t>n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Presentation conten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Presentation content</a:t>
            </a:r>
          </a:p>
        </p:txBody>
      </p:sp>
      <p:sp>
        <p:nvSpPr>
          <p:cNvPr id="200" name="Polarisation in McStas - how is it d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182160" indent="-182160" defTabSz="841247">
              <a:spcBef>
                <a:spcPts val="300"/>
              </a:spcBef>
              <a:defRPr sz="2024"/>
            </a:pPr>
            <a:r>
              <a:t>Polarisation in McStas - how is it done</a:t>
            </a:r>
          </a:p>
          <a:p>
            <a:pPr lvl="1" marL="380880" indent="-182160" defTabSz="841247">
              <a:spcBef>
                <a:spcPts val="300"/>
              </a:spcBef>
              <a:buChar char="•"/>
              <a:defRPr sz="2024"/>
            </a:pPr>
            <a:r>
              <a:t>Polarised monitors</a:t>
            </a:r>
          </a:p>
          <a:p>
            <a:pPr lvl="1" marL="380880" indent="-182160" defTabSz="841247">
              <a:spcBef>
                <a:spcPts val="300"/>
              </a:spcBef>
              <a:buChar char="•"/>
              <a:defRPr sz="2024"/>
            </a:pPr>
            <a:r>
              <a:t>Precession algorithm</a:t>
            </a:r>
          </a:p>
          <a:p>
            <a:pPr lvl="1" marL="380880" indent="-182160" defTabSz="841247">
              <a:spcBef>
                <a:spcPts val="300"/>
              </a:spcBef>
              <a:buChar char="•"/>
              <a:defRPr sz="2024"/>
            </a:pPr>
          </a:p>
          <a:p>
            <a:pPr marL="182160" indent="-182160" defTabSz="841247">
              <a:spcBef>
                <a:spcPts val="300"/>
              </a:spcBef>
              <a:defRPr sz="2024"/>
            </a:pPr>
            <a:r>
              <a:t>Polarising by spin up / down reflectivities</a:t>
            </a:r>
          </a:p>
          <a:p>
            <a:pPr lvl="1" marL="380880" indent="-182160" defTabSz="841247">
              <a:spcBef>
                <a:spcPts val="300"/>
              </a:spcBef>
              <a:buChar char="•"/>
              <a:defRPr sz="2024"/>
            </a:pPr>
          </a:p>
          <a:p>
            <a:pPr marL="182160" indent="-182160" defTabSz="841247">
              <a:spcBef>
                <a:spcPts val="300"/>
              </a:spcBef>
              <a:defRPr sz="2024"/>
            </a:pPr>
            <a:r>
              <a:t>An overview of polarisation comps</a:t>
            </a:r>
          </a:p>
          <a:p>
            <a:pPr marL="182160" indent="-182160" defTabSz="841247">
              <a:spcBef>
                <a:spcPts val="300"/>
              </a:spcBef>
              <a:defRPr sz="2024"/>
            </a:pPr>
          </a:p>
          <a:p>
            <a:pPr marL="182160" indent="-182160" defTabSz="841247">
              <a:spcBef>
                <a:spcPts val="300"/>
              </a:spcBef>
              <a:defRPr sz="2024"/>
            </a:pPr>
            <a:r>
              <a:t>An overview of polarisation instrument examples</a:t>
            </a:r>
          </a:p>
          <a:p>
            <a:pPr marL="182160" indent="-182160" defTabSz="841247">
              <a:spcBef>
                <a:spcPts val="300"/>
              </a:spcBef>
              <a:defRPr sz="2024"/>
            </a:pPr>
          </a:p>
          <a:p>
            <a:pPr marL="182160" indent="-182160" defTabSz="841247">
              <a:spcBef>
                <a:spcPts val="300"/>
              </a:spcBef>
              <a:defRPr sz="2024"/>
            </a:pPr>
            <a:r>
              <a:t>A quick look at 3 of these</a:t>
            </a:r>
          </a:p>
          <a:p>
            <a:pPr marL="182160" indent="-182160" defTabSz="841247">
              <a:spcBef>
                <a:spcPts val="300"/>
              </a:spcBef>
              <a:defRPr sz="2024"/>
            </a:pPr>
          </a:p>
          <a:p>
            <a:pPr marL="182160" indent="-182160" defTabSz="841247">
              <a:spcBef>
                <a:spcPts val="300"/>
              </a:spcBef>
              <a:defRPr sz="2024"/>
            </a:pPr>
            <a:r>
              <a:t>Words of warning</a:t>
            </a:r>
          </a:p>
        </p:txBody>
      </p:sp>
      <p:sp>
        <p:nvSpPr>
          <p:cNvPr id="201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51" name="CustomShape 2"/>
          <p:cNvSpPr/>
          <p:nvPr/>
        </p:nvSpPr>
        <p:spPr>
          <a:xfrm rot="16200000">
            <a:off x="6549480" y="3769559"/>
            <a:ext cx="1794601" cy="5428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5400" y="0"/>
                </a:moveTo>
                <a:lnTo>
                  <a:pt x="21600" y="0"/>
                </a:lnTo>
                <a:lnTo>
                  <a:pt x="16200" y="21600"/>
                </a:lnTo>
                <a:lnTo>
                  <a:pt x="0" y="21600"/>
                </a:lnTo>
                <a:lnTo>
                  <a:pt x="5400" y="0"/>
                </a:lnTo>
              </a:path>
            </a:pathLst>
          </a:custGeom>
          <a:ln w="12600">
            <a:solidFill>
              <a:srgbClr val="000000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452" name="CustomShape 3"/>
          <p:cNvSpPr txBox="1"/>
          <p:nvPr/>
        </p:nvSpPr>
        <p:spPr>
          <a:xfrm>
            <a:off x="3099960" y="1026360"/>
            <a:ext cx="5739480" cy="2497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pc="-1">
                <a:latin typeface="Geneva"/>
                <a:ea typeface="Geneva"/>
                <a:cs typeface="Geneva"/>
                <a:sym typeface="Geneva"/>
              </a:defRPr>
            </a:lvl1pPr>
          </a:lstStyle>
          <a:p>
            <a:pPr/>
            <a:r>
              <a:t>McStas magnetic fields</a:t>
            </a:r>
          </a:p>
        </p:txBody>
      </p:sp>
      <p:sp>
        <p:nvSpPr>
          <p:cNvPr id="453" name="CustomShape 4"/>
          <p:cNvSpPr/>
          <p:nvPr/>
        </p:nvSpPr>
        <p:spPr>
          <a:xfrm rot="16200000">
            <a:off x="3468239" y="3752639"/>
            <a:ext cx="1794601" cy="5428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5400" y="0"/>
                </a:moveTo>
                <a:lnTo>
                  <a:pt x="21600" y="0"/>
                </a:lnTo>
                <a:lnTo>
                  <a:pt x="16200" y="21600"/>
                </a:lnTo>
                <a:lnTo>
                  <a:pt x="0" y="21600"/>
                </a:lnTo>
                <a:lnTo>
                  <a:pt x="5400" y="0"/>
                </a:lnTo>
              </a:path>
            </a:pathLst>
          </a:custGeom>
          <a:ln w="12600">
            <a:solidFill>
              <a:srgbClr val="000000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454" name="CustomShape 5"/>
          <p:cNvSpPr txBox="1"/>
          <p:nvPr/>
        </p:nvSpPr>
        <p:spPr>
          <a:xfrm>
            <a:off x="3624119" y="1506599"/>
            <a:ext cx="3934081" cy="1202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0600" tIns="30600" rIns="30600" bIns="30600">
            <a:spAutoFit/>
          </a:bodyPr>
          <a:lstStyle/>
          <a:p>
            <a:pPr marL="168119" indent="-167759">
              <a:buClr>
                <a:srgbClr val="000000"/>
              </a:buClr>
              <a:buSzPct val="45000"/>
              <a:buChar char="●"/>
              <a:defRPr spc="-1" sz="14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Pol_constBfield.comp</a:t>
            </a:r>
          </a:p>
          <a:p>
            <a:pPr marL="168119" indent="-167759">
              <a:buClr>
                <a:srgbClr val="000000"/>
              </a:buClr>
              <a:buSzPct val="45000"/>
              <a:buChar char="●"/>
              <a:defRPr spc="-1" sz="1400">
                <a:latin typeface="Geneva"/>
                <a:ea typeface="Geneva"/>
                <a:cs typeface="Geneva"/>
                <a:sym typeface="Geneva"/>
              </a:defRPr>
            </a:pPr>
            <a:r>
              <a:t>Single constant Magnetic field in a “box”.</a:t>
            </a:r>
          </a:p>
          <a:p>
            <a:pPr marL="168119" indent="-167759">
              <a:buClr>
                <a:srgbClr val="000000"/>
              </a:buClr>
              <a:buSzPct val="45000"/>
              <a:buChar char="●"/>
              <a:defRPr spc="-1" sz="1400">
                <a:latin typeface="Geneva"/>
                <a:ea typeface="Geneva"/>
                <a:cs typeface="Geneva"/>
                <a:sym typeface="Geneva"/>
              </a:defRPr>
            </a:pPr>
            <a:r>
              <a:t>- user may specify a wavelength to flip.</a:t>
            </a:r>
            <a:br/>
            <a:r>
              <a:t>- “blocking walls”</a:t>
            </a:r>
          </a:p>
        </p:txBody>
      </p:sp>
      <p:sp>
        <p:nvSpPr>
          <p:cNvPr id="455" name="Line 6"/>
          <p:cNvSpPr/>
          <p:nvPr/>
        </p:nvSpPr>
        <p:spPr>
          <a:xfrm>
            <a:off x="4094279" y="3126239"/>
            <a:ext cx="3081241" cy="16922"/>
          </a:xfrm>
          <a:prstGeom prst="line">
            <a:avLst/>
          </a:prstGeom>
          <a:ln w="12600"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456" name="Line 7"/>
          <p:cNvSpPr/>
          <p:nvPr/>
        </p:nvSpPr>
        <p:spPr>
          <a:xfrm>
            <a:off x="4637880" y="3584520"/>
            <a:ext cx="3081241" cy="6480"/>
          </a:xfrm>
          <a:prstGeom prst="line">
            <a:avLst/>
          </a:prstGeom>
          <a:ln w="12600"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457" name="Line 8"/>
          <p:cNvSpPr/>
          <p:nvPr/>
        </p:nvSpPr>
        <p:spPr>
          <a:xfrm>
            <a:off x="4637880" y="4921559"/>
            <a:ext cx="3081241" cy="16922"/>
          </a:xfrm>
          <a:prstGeom prst="line">
            <a:avLst/>
          </a:prstGeom>
          <a:ln w="12600"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458" name="Line 9"/>
          <p:cNvSpPr/>
          <p:nvPr/>
        </p:nvSpPr>
        <p:spPr>
          <a:xfrm>
            <a:off x="4094279" y="4470119"/>
            <a:ext cx="3081241" cy="16922"/>
          </a:xfrm>
          <a:prstGeom prst="line">
            <a:avLst/>
          </a:prstGeom>
          <a:ln w="3240"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459" name="Line 10"/>
          <p:cNvSpPr/>
          <p:nvPr/>
        </p:nvSpPr>
        <p:spPr>
          <a:xfrm flipV="1">
            <a:off x="3307319" y="3863519"/>
            <a:ext cx="5685482" cy="532081"/>
          </a:xfrm>
          <a:prstGeom prst="line">
            <a:avLst/>
          </a:prstGeom>
          <a:ln>
            <a:solidFill>
              <a:srgbClr val="000000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460" name="CustomShape 11"/>
          <p:cNvSpPr/>
          <p:nvPr/>
        </p:nvSpPr>
        <p:spPr>
          <a:xfrm>
            <a:off x="4196879" y="3171600"/>
            <a:ext cx="3419641" cy="3564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3101" y="21600"/>
                </a:moveTo>
                <a:lnTo>
                  <a:pt x="21600" y="21600"/>
                </a:lnTo>
                <a:lnTo>
                  <a:pt x="18497" y="0"/>
                </a:lnTo>
                <a:lnTo>
                  <a:pt x="0" y="0"/>
                </a:lnTo>
                <a:lnTo>
                  <a:pt x="3101" y="21600"/>
                </a:lnTo>
              </a:path>
            </a:pathLst>
          </a:custGeom>
          <a:solidFill>
            <a:srgbClr val="CCCCCC">
              <a:alpha val="50000"/>
            </a:srgbClr>
          </a:solidFill>
          <a:ln w="3240">
            <a:solidFill>
              <a:srgbClr val="CCCCCC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461" name="CustomShape 12"/>
          <p:cNvSpPr/>
          <p:nvPr/>
        </p:nvSpPr>
        <p:spPr>
          <a:xfrm>
            <a:off x="4676759" y="3643200"/>
            <a:ext cx="2998081" cy="1239481"/>
          </a:xfrm>
          <a:prstGeom prst="rect">
            <a:avLst/>
          </a:prstGeom>
          <a:solidFill>
            <a:srgbClr val="DDDDDD">
              <a:alpha val="50000"/>
            </a:srgbClr>
          </a:solidFill>
          <a:ln w="3240">
            <a:solidFill>
              <a:srgbClr val="B2B2B2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462" name="Line 13"/>
          <p:cNvSpPr/>
          <p:nvPr/>
        </p:nvSpPr>
        <p:spPr>
          <a:xfrm flipV="1">
            <a:off x="5156999" y="3863519"/>
            <a:ext cx="447841" cy="817921"/>
          </a:xfrm>
          <a:prstGeom prst="line">
            <a:avLst/>
          </a:prstGeom>
          <a:ln w="12600">
            <a:solidFill>
              <a:srgbClr val="000000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463" name="Line"/>
          <p:cNvSpPr/>
          <p:nvPr/>
        </p:nvSpPr>
        <p:spPr>
          <a:xfrm>
            <a:off x="5003208" y="2709308"/>
            <a:ext cx="167284" cy="386369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66" name="CustomShape 2"/>
          <p:cNvSpPr/>
          <p:nvPr/>
        </p:nvSpPr>
        <p:spPr>
          <a:xfrm rot="16200000">
            <a:off x="6549480" y="3646559"/>
            <a:ext cx="1794601" cy="5428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5400" y="0"/>
                </a:moveTo>
                <a:lnTo>
                  <a:pt x="21600" y="0"/>
                </a:lnTo>
                <a:lnTo>
                  <a:pt x="16200" y="21600"/>
                </a:lnTo>
                <a:lnTo>
                  <a:pt x="0" y="21600"/>
                </a:lnTo>
                <a:lnTo>
                  <a:pt x="5400" y="0"/>
                </a:lnTo>
              </a:path>
            </a:pathLst>
          </a:custGeom>
          <a:ln w="12600">
            <a:solidFill>
              <a:srgbClr val="000000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467" name="CustomShape 3"/>
          <p:cNvSpPr txBox="1"/>
          <p:nvPr/>
        </p:nvSpPr>
        <p:spPr>
          <a:xfrm>
            <a:off x="3099960" y="1026360"/>
            <a:ext cx="5739480" cy="2497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pc="-1">
                <a:latin typeface="Geneva"/>
                <a:ea typeface="Geneva"/>
                <a:cs typeface="Geneva"/>
                <a:sym typeface="Geneva"/>
              </a:defRPr>
            </a:lvl1pPr>
          </a:lstStyle>
          <a:p>
            <a:pPr/>
            <a:r>
              <a:t>McStas magnetic fields</a:t>
            </a:r>
          </a:p>
        </p:txBody>
      </p:sp>
      <p:sp>
        <p:nvSpPr>
          <p:cNvPr id="468" name="CustomShape 4"/>
          <p:cNvSpPr/>
          <p:nvPr/>
        </p:nvSpPr>
        <p:spPr>
          <a:xfrm rot="16200000">
            <a:off x="3468239" y="3629640"/>
            <a:ext cx="1794601" cy="5428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5400" y="0"/>
                </a:moveTo>
                <a:lnTo>
                  <a:pt x="21600" y="0"/>
                </a:lnTo>
                <a:lnTo>
                  <a:pt x="16200" y="21600"/>
                </a:lnTo>
                <a:lnTo>
                  <a:pt x="0" y="21600"/>
                </a:lnTo>
                <a:lnTo>
                  <a:pt x="5400" y="0"/>
                </a:lnTo>
              </a:path>
            </a:pathLst>
          </a:custGeom>
          <a:ln w="12600">
            <a:solidFill>
              <a:srgbClr val="000000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469" name="CustomShape 5"/>
          <p:cNvSpPr txBox="1"/>
          <p:nvPr/>
        </p:nvSpPr>
        <p:spPr>
          <a:xfrm>
            <a:off x="3624119" y="1506599"/>
            <a:ext cx="3934081" cy="8866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0600" tIns="30600" rIns="30600" bIns="30600">
            <a:spAutoFit/>
          </a:bodyPr>
          <a:lstStyle/>
          <a:p>
            <a:pPr marL="140368" indent="-140368">
              <a:buSzPct val="100000"/>
              <a:buChar char="•"/>
              <a:defRPr spc="-1" sz="14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Pol_FieldBox.comp</a:t>
            </a:r>
          </a:p>
          <a:p>
            <a:pPr marL="140368" indent="-140368">
              <a:buSzPct val="100000"/>
              <a:buChar char="•"/>
              <a:defRPr spc="0" sz="1200">
                <a:latin typeface="Geneva"/>
                <a:ea typeface="Geneva"/>
                <a:cs typeface="Geneva"/>
                <a:sym typeface="Geneva"/>
              </a:defRPr>
            </a:pPr>
            <a:r>
              <a:t>Single Magnetic field in a “box”</a:t>
            </a:r>
          </a:p>
          <a:p>
            <a:pPr marL="140368" indent="-140368">
              <a:buSzPct val="100000"/>
              <a:buChar char="•"/>
              <a:defRPr spc="0" sz="1200">
                <a:latin typeface="Geneva"/>
                <a:ea typeface="Geneva"/>
                <a:cs typeface="Geneva"/>
                <a:sym typeface="Geneva"/>
              </a:defRPr>
            </a:pPr>
            <a:r>
              <a:t>Constant or tabled magnetic fields</a:t>
            </a:r>
          </a:p>
        </p:txBody>
      </p:sp>
      <p:sp>
        <p:nvSpPr>
          <p:cNvPr id="470" name="Line 6"/>
          <p:cNvSpPr/>
          <p:nvPr/>
        </p:nvSpPr>
        <p:spPr>
          <a:xfrm>
            <a:off x="4094279" y="3003239"/>
            <a:ext cx="3081241" cy="16922"/>
          </a:xfrm>
          <a:prstGeom prst="line">
            <a:avLst/>
          </a:prstGeom>
          <a:ln w="12600"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471" name="Line 7"/>
          <p:cNvSpPr/>
          <p:nvPr/>
        </p:nvSpPr>
        <p:spPr>
          <a:xfrm>
            <a:off x="4637880" y="3451079"/>
            <a:ext cx="3081241" cy="16922"/>
          </a:xfrm>
          <a:prstGeom prst="line">
            <a:avLst/>
          </a:prstGeom>
          <a:ln w="12600"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472" name="Line 8"/>
          <p:cNvSpPr/>
          <p:nvPr/>
        </p:nvSpPr>
        <p:spPr>
          <a:xfrm>
            <a:off x="4637880" y="4798559"/>
            <a:ext cx="3081241" cy="16922"/>
          </a:xfrm>
          <a:prstGeom prst="line">
            <a:avLst/>
          </a:prstGeom>
          <a:ln w="12600"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473" name="Line 9"/>
          <p:cNvSpPr/>
          <p:nvPr/>
        </p:nvSpPr>
        <p:spPr>
          <a:xfrm>
            <a:off x="4094279" y="4347119"/>
            <a:ext cx="3081241" cy="16922"/>
          </a:xfrm>
          <a:prstGeom prst="line">
            <a:avLst/>
          </a:prstGeom>
          <a:ln w="3240"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474" name="Line 10"/>
          <p:cNvSpPr/>
          <p:nvPr/>
        </p:nvSpPr>
        <p:spPr>
          <a:xfrm flipV="1">
            <a:off x="3307319" y="3740520"/>
            <a:ext cx="5685482" cy="532081"/>
          </a:xfrm>
          <a:prstGeom prst="line">
            <a:avLst/>
          </a:prstGeom>
          <a:ln>
            <a:solidFill>
              <a:srgbClr val="000000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77" name="CustomShape 2"/>
          <p:cNvSpPr txBox="1"/>
          <p:nvPr/>
        </p:nvSpPr>
        <p:spPr>
          <a:xfrm>
            <a:off x="3099960" y="1026360"/>
            <a:ext cx="5739480" cy="2497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pc="-1">
                <a:latin typeface="Geneva"/>
                <a:ea typeface="Geneva"/>
                <a:cs typeface="Geneva"/>
                <a:sym typeface="Geneva"/>
              </a:defRPr>
            </a:lvl1pPr>
          </a:lstStyle>
          <a:p>
            <a:pPr/>
            <a:r>
              <a:t>McStas magnetic fields</a:t>
            </a:r>
          </a:p>
        </p:txBody>
      </p:sp>
      <p:sp>
        <p:nvSpPr>
          <p:cNvPr id="478" name="CustomShape 3"/>
          <p:cNvSpPr txBox="1"/>
          <p:nvPr/>
        </p:nvSpPr>
        <p:spPr>
          <a:xfrm>
            <a:off x="3209760" y="1339559"/>
            <a:ext cx="7895966" cy="139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0600" tIns="30600" rIns="30600" bIns="30600">
            <a:spAutoFit/>
          </a:bodyPr>
          <a:lstStyle/>
          <a:p>
            <a:pPr marL="168119" indent="-167759">
              <a:buClr>
                <a:srgbClr val="000000"/>
              </a:buClr>
              <a:buSzPct val="45000"/>
              <a:buChar char="●"/>
              <a:defRPr spc="-1" sz="14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Pol_Bfield.comp</a:t>
            </a:r>
          </a:p>
          <a:p>
            <a:pPr marL="168119" indent="-167759">
              <a:buClr>
                <a:srgbClr val="000000"/>
              </a:buClr>
              <a:buSzPct val="45000"/>
              <a:buChar char="●"/>
              <a:defRPr spc="-1" sz="14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Pol_Bfield_stop.comp</a:t>
            </a:r>
            <a:br/>
            <a:br/>
            <a:r>
              <a:t>- Entry/Exit contruction allows for nested magnetic field descriptions.</a:t>
            </a:r>
            <a:br/>
            <a:r>
              <a:t>- Any magnetic field through user supplied c-function</a:t>
            </a:r>
            <a:br/>
            <a:r>
              <a:t>- Tabled magnetic fields</a:t>
            </a:r>
          </a:p>
        </p:txBody>
      </p:sp>
      <p:sp>
        <p:nvSpPr>
          <p:cNvPr id="479" name="CustomShape 4"/>
          <p:cNvSpPr/>
          <p:nvPr/>
        </p:nvSpPr>
        <p:spPr>
          <a:xfrm rot="16200000">
            <a:off x="3430439" y="3994199"/>
            <a:ext cx="1275481" cy="2854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5397" y="0"/>
                </a:moveTo>
                <a:lnTo>
                  <a:pt x="21600" y="0"/>
                </a:lnTo>
                <a:lnTo>
                  <a:pt x="16199" y="21600"/>
                </a:lnTo>
                <a:lnTo>
                  <a:pt x="0" y="21600"/>
                </a:lnTo>
                <a:lnTo>
                  <a:pt x="5397" y="0"/>
                </a:lnTo>
              </a:path>
            </a:pathLst>
          </a:custGeom>
          <a:solidFill>
            <a:srgbClr val="729FCF"/>
          </a:solidFill>
          <a:ln w="3240">
            <a:solidFill>
              <a:srgbClr val="3465A4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480" name="Line 5"/>
          <p:cNvSpPr/>
          <p:nvPr/>
        </p:nvSpPr>
        <p:spPr>
          <a:xfrm flipV="1">
            <a:off x="3015359" y="4138560"/>
            <a:ext cx="999361" cy="129601"/>
          </a:xfrm>
          <a:prstGeom prst="line">
            <a:avLst/>
          </a:prstGeom>
          <a:ln w="3240">
            <a:solidFill>
              <a:srgbClr val="000000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481" name="Line 6"/>
          <p:cNvSpPr/>
          <p:nvPr/>
        </p:nvSpPr>
        <p:spPr>
          <a:xfrm flipV="1">
            <a:off x="4365359" y="3470040"/>
            <a:ext cx="447841" cy="817921"/>
          </a:xfrm>
          <a:prstGeom prst="line">
            <a:avLst/>
          </a:prstGeom>
          <a:ln w="12600">
            <a:solidFill>
              <a:srgbClr val="000000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482" name="Line 7"/>
          <p:cNvSpPr/>
          <p:nvPr/>
        </p:nvSpPr>
        <p:spPr>
          <a:xfrm flipV="1">
            <a:off x="4969079" y="3762000"/>
            <a:ext cx="64801" cy="532440"/>
          </a:xfrm>
          <a:prstGeom prst="line">
            <a:avLst/>
          </a:prstGeom>
          <a:ln w="12600">
            <a:solidFill>
              <a:srgbClr val="000000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483" name="Line 8"/>
          <p:cNvSpPr/>
          <p:nvPr/>
        </p:nvSpPr>
        <p:spPr>
          <a:xfrm flipH="1" flipV="1">
            <a:off x="5416560" y="3982680"/>
            <a:ext cx="134641" cy="325081"/>
          </a:xfrm>
          <a:prstGeom prst="line">
            <a:avLst/>
          </a:prstGeom>
          <a:ln w="12600">
            <a:solidFill>
              <a:srgbClr val="000000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484" name="Line 9"/>
          <p:cNvSpPr/>
          <p:nvPr/>
        </p:nvSpPr>
        <p:spPr>
          <a:xfrm flipH="1" flipV="1">
            <a:off x="5760719" y="4203359"/>
            <a:ext cx="316441" cy="78481"/>
          </a:xfrm>
          <a:prstGeom prst="line">
            <a:avLst/>
          </a:prstGeom>
          <a:ln w="12600">
            <a:solidFill>
              <a:srgbClr val="000000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485" name="Line 10"/>
          <p:cNvSpPr/>
          <p:nvPr/>
        </p:nvSpPr>
        <p:spPr>
          <a:xfrm flipH="1">
            <a:off x="6234480" y="4264200"/>
            <a:ext cx="284401" cy="140401"/>
          </a:xfrm>
          <a:prstGeom prst="line">
            <a:avLst/>
          </a:prstGeom>
          <a:ln w="12600">
            <a:solidFill>
              <a:srgbClr val="000000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486" name="Line 11"/>
          <p:cNvSpPr/>
          <p:nvPr/>
        </p:nvSpPr>
        <p:spPr>
          <a:xfrm flipH="1">
            <a:off x="6630479" y="4277159"/>
            <a:ext cx="133921" cy="354601"/>
          </a:xfrm>
          <a:prstGeom prst="line">
            <a:avLst/>
          </a:prstGeom>
          <a:ln w="12600">
            <a:solidFill>
              <a:srgbClr val="000000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487" name="Line 12"/>
          <p:cNvSpPr/>
          <p:nvPr/>
        </p:nvSpPr>
        <p:spPr>
          <a:xfrm>
            <a:off x="6972120" y="4270680"/>
            <a:ext cx="28080" cy="698401"/>
          </a:xfrm>
          <a:prstGeom prst="line">
            <a:avLst/>
          </a:prstGeom>
          <a:ln w="12600">
            <a:solidFill>
              <a:srgbClr val="000000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488" name="CustomShape 13"/>
          <p:cNvSpPr/>
          <p:nvPr/>
        </p:nvSpPr>
        <p:spPr>
          <a:xfrm rot="16200000">
            <a:off x="6773040" y="4007160"/>
            <a:ext cx="1275481" cy="2854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5397" y="0"/>
                </a:moveTo>
                <a:lnTo>
                  <a:pt x="21600" y="0"/>
                </a:lnTo>
                <a:lnTo>
                  <a:pt x="16199" y="21600"/>
                </a:lnTo>
                <a:lnTo>
                  <a:pt x="0" y="21600"/>
                </a:lnTo>
                <a:lnTo>
                  <a:pt x="5397" y="0"/>
                </a:lnTo>
              </a:path>
            </a:pathLst>
          </a:custGeom>
          <a:solidFill>
            <a:srgbClr val="729FCF"/>
          </a:solidFill>
          <a:ln w="3240">
            <a:solidFill>
              <a:srgbClr val="3465A4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489" name="Standard field types:…"/>
          <p:cNvSpPr/>
          <p:nvPr/>
        </p:nvSpPr>
        <p:spPr>
          <a:xfrm>
            <a:off x="8143683" y="2967548"/>
            <a:ext cx="3980803" cy="3130589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 anchor="ctr"/>
          <a:lstStyle/>
          <a:p>
            <a:pPr/>
            <a:r>
              <a:t>Standard field types:</a:t>
            </a:r>
            <a:br/>
          </a:p>
          <a:p>
            <a:pPr marL="160421" indent="-160421">
              <a:buSzPct val="100000"/>
              <a:buChar char="•"/>
            </a:pPr>
            <a:r>
              <a:t>Constant field</a:t>
            </a:r>
          </a:p>
          <a:p>
            <a:pPr marL="160421" indent="-160421">
              <a:buSzPct val="100000"/>
              <a:buChar char="•"/>
            </a:pPr>
            <a:r>
              <a:t>Rotating field</a:t>
            </a:r>
          </a:p>
          <a:p>
            <a:pPr marL="160421" indent="-160421">
              <a:buSzPct val="100000"/>
              <a:buChar char="•"/>
            </a:pPr>
            <a:r>
              <a:t>Gradient field</a:t>
            </a:r>
          </a:p>
          <a:p>
            <a:pPr marL="160421" indent="-160421">
              <a:buSzPct val="100000"/>
              <a:buChar char="•"/>
            </a:pPr>
            <a:r>
              <a:t>“Majorana” type field</a:t>
            </a:r>
            <a:br/>
          </a:p>
          <a:p>
            <a:pPr/>
            <a:r>
              <a:t>Plus user-defined fields (McStas 2.x only)</a:t>
            </a:r>
            <a:br/>
            <a:br/>
            <a:r>
              <a:t>See pol-lib.c in share/ and the examples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92" name="CustomShape 2"/>
          <p:cNvSpPr txBox="1"/>
          <p:nvPr/>
        </p:nvSpPr>
        <p:spPr>
          <a:xfrm>
            <a:off x="3099960" y="1026360"/>
            <a:ext cx="5739480" cy="2497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pc="-1">
                <a:latin typeface="Geneva"/>
                <a:ea typeface="Geneva"/>
                <a:cs typeface="Geneva"/>
                <a:sym typeface="Geneva"/>
              </a:defRPr>
            </a:lvl1pPr>
          </a:lstStyle>
          <a:p>
            <a:pPr/>
            <a:r>
              <a:t>Windows can be many shapes</a:t>
            </a:r>
          </a:p>
        </p:txBody>
      </p:sp>
      <p:sp>
        <p:nvSpPr>
          <p:cNvPr id="493" name="CustomShape 3"/>
          <p:cNvSpPr txBox="1"/>
          <p:nvPr/>
        </p:nvSpPr>
        <p:spPr>
          <a:xfrm>
            <a:off x="1661760" y="2591999"/>
            <a:ext cx="4458240" cy="5776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0600" tIns="30600" rIns="30600" bIns="30600">
            <a:spAutoFit/>
          </a:bodyPr>
          <a:lstStyle>
            <a:lvl1pPr>
              <a:defRPr spc="0">
                <a:latin typeface="Geneva"/>
                <a:ea typeface="Geneva"/>
                <a:cs typeface="Geneva"/>
                <a:sym typeface="Geneva"/>
              </a:defRPr>
            </a:lvl1pPr>
          </a:lstStyle>
          <a:p>
            <a:pPr/>
            <a:r>
              <a:t>B-Fields: constant, functional, tabled, … in more general shapes</a:t>
            </a:r>
          </a:p>
        </p:txBody>
      </p:sp>
      <p:sp>
        <p:nvSpPr>
          <p:cNvPr id="494" name="CustomShape 4"/>
          <p:cNvSpPr/>
          <p:nvPr/>
        </p:nvSpPr>
        <p:spPr>
          <a:xfrm>
            <a:off x="7180560" y="2016000"/>
            <a:ext cx="1764001" cy="1815121"/>
          </a:xfrm>
          <a:prstGeom prst="ellipse">
            <a:avLst/>
          </a:prstGeom>
          <a:solidFill>
            <a:srgbClr val="0000FF"/>
          </a:solidFill>
          <a:ln w="3240">
            <a:solidFill>
              <a:srgbClr val="3465A4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495" name="CustomShape 5"/>
          <p:cNvSpPr/>
          <p:nvPr/>
        </p:nvSpPr>
        <p:spPr>
          <a:xfrm>
            <a:off x="5994360" y="4177439"/>
            <a:ext cx="1957680" cy="1711440"/>
          </a:xfrm>
          <a:prstGeom prst="rect">
            <a:avLst/>
          </a:prstGeom>
          <a:solidFill>
            <a:srgbClr val="0000FF"/>
          </a:solidFill>
          <a:ln w="3240">
            <a:solidFill>
              <a:srgbClr val="3465A4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496" name="CustomShape 6"/>
          <p:cNvSpPr/>
          <p:nvPr/>
        </p:nvSpPr>
        <p:spPr>
          <a:xfrm>
            <a:off x="6608880" y="4799160"/>
            <a:ext cx="1020960" cy="859681"/>
          </a:xfrm>
          <a:prstGeom prst="rect">
            <a:avLst/>
          </a:prstGeom>
          <a:solidFill>
            <a:srgbClr val="FFFFFF"/>
          </a:solidFill>
          <a:ln w="3240">
            <a:solidFill>
              <a:srgbClr val="3465A4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497" name="CustomShape 7"/>
          <p:cNvSpPr/>
          <p:nvPr/>
        </p:nvSpPr>
        <p:spPr>
          <a:xfrm>
            <a:off x="8459999" y="3425399"/>
            <a:ext cx="1764001" cy="1815121"/>
          </a:xfrm>
          <a:prstGeom prst="ellipse">
            <a:avLst/>
          </a:prstGeom>
          <a:solidFill>
            <a:srgbClr val="0000FF"/>
          </a:solidFill>
          <a:ln w="3240">
            <a:solidFill>
              <a:srgbClr val="3465A4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498" name="CustomShape 8"/>
          <p:cNvSpPr/>
          <p:nvPr/>
        </p:nvSpPr>
        <p:spPr>
          <a:xfrm>
            <a:off x="8813159" y="3745800"/>
            <a:ext cx="1056961" cy="1174321"/>
          </a:xfrm>
          <a:prstGeom prst="ellipse">
            <a:avLst/>
          </a:prstGeom>
          <a:solidFill>
            <a:srgbClr val="FFFFFF"/>
          </a:solidFill>
          <a:ln w="3240">
            <a:solidFill>
              <a:srgbClr val="3465A4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499" name="CustomShape 9"/>
          <p:cNvSpPr txBox="1"/>
          <p:nvPr/>
        </p:nvSpPr>
        <p:spPr>
          <a:xfrm>
            <a:off x="3303359" y="4413239"/>
            <a:ext cx="2008802" cy="2831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0600" tIns="30600" rIns="30600" bIns="30600">
            <a:spAutoFit/>
          </a:bodyPr>
          <a:lstStyle>
            <a:lvl1pPr>
              <a:defRPr spc="-1"/>
            </a:lvl1pPr>
          </a:lstStyle>
          <a:p>
            <a:pPr/>
            <a:r>
              <a:t>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02" name="CustomShape 2"/>
          <p:cNvSpPr txBox="1"/>
          <p:nvPr/>
        </p:nvSpPr>
        <p:spPr>
          <a:xfrm>
            <a:off x="3099960" y="1026360"/>
            <a:ext cx="5739480" cy="2497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pc="-1">
                <a:latin typeface="Geneva"/>
                <a:ea typeface="Geneva"/>
                <a:cs typeface="Geneva"/>
                <a:sym typeface="Geneva"/>
              </a:defRPr>
            </a:lvl1pPr>
          </a:lstStyle>
          <a:p>
            <a:pPr/>
            <a:r>
              <a:t>McStas magnetic fields</a:t>
            </a:r>
          </a:p>
        </p:txBody>
      </p:sp>
      <p:sp>
        <p:nvSpPr>
          <p:cNvPr id="503" name="CustomShape 3"/>
          <p:cNvSpPr txBox="1"/>
          <p:nvPr/>
        </p:nvSpPr>
        <p:spPr>
          <a:xfrm>
            <a:off x="3209760" y="1339559"/>
            <a:ext cx="7895966" cy="139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0600" tIns="30600" rIns="30600" bIns="30600">
            <a:spAutoFit/>
          </a:bodyPr>
          <a:lstStyle/>
          <a:p>
            <a:pPr marL="168119" indent="-167759">
              <a:buClr>
                <a:srgbClr val="000000"/>
              </a:buClr>
              <a:buSzPct val="45000"/>
              <a:buChar char="●"/>
              <a:defRPr spc="-1" sz="14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Pol_Bfield.comp</a:t>
            </a:r>
          </a:p>
          <a:p>
            <a:pPr marL="168119" indent="-167759">
              <a:buClr>
                <a:srgbClr val="000000"/>
              </a:buClr>
              <a:buSzPct val="45000"/>
              <a:buChar char="●"/>
              <a:defRPr spc="-1" sz="14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Pol_Bfield_stop.comp</a:t>
            </a:r>
            <a:br/>
            <a:br/>
            <a:r>
              <a:t>- Entry/Exit contruction allows for nested magnetic field descriptions.</a:t>
            </a:r>
            <a:br/>
            <a:r>
              <a:t>- Any magnetic field through user supplied c-function</a:t>
            </a:r>
            <a:br/>
            <a:r>
              <a:t>- Tabled magnetic fields</a:t>
            </a:r>
          </a:p>
        </p:txBody>
      </p:sp>
      <p:sp>
        <p:nvSpPr>
          <p:cNvPr id="504" name="CustomShape 4"/>
          <p:cNvSpPr/>
          <p:nvPr/>
        </p:nvSpPr>
        <p:spPr>
          <a:xfrm rot="16200000">
            <a:off x="3430439" y="3994199"/>
            <a:ext cx="1275481" cy="2854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5397" y="0"/>
                </a:moveTo>
                <a:lnTo>
                  <a:pt x="21600" y="0"/>
                </a:lnTo>
                <a:lnTo>
                  <a:pt x="16199" y="21600"/>
                </a:lnTo>
                <a:lnTo>
                  <a:pt x="0" y="21600"/>
                </a:lnTo>
                <a:lnTo>
                  <a:pt x="5397" y="0"/>
                </a:lnTo>
              </a:path>
            </a:pathLst>
          </a:custGeom>
          <a:solidFill>
            <a:srgbClr val="729FCF"/>
          </a:solidFill>
          <a:ln w="3240">
            <a:solidFill>
              <a:srgbClr val="3465A4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505" name="Line 5"/>
          <p:cNvSpPr/>
          <p:nvPr/>
        </p:nvSpPr>
        <p:spPr>
          <a:xfrm flipV="1">
            <a:off x="3015359" y="4138560"/>
            <a:ext cx="999361" cy="129601"/>
          </a:xfrm>
          <a:prstGeom prst="line">
            <a:avLst/>
          </a:prstGeom>
          <a:ln w="3240">
            <a:solidFill>
              <a:srgbClr val="000000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506" name="Line 6"/>
          <p:cNvSpPr/>
          <p:nvPr/>
        </p:nvSpPr>
        <p:spPr>
          <a:xfrm flipV="1">
            <a:off x="4365359" y="3470040"/>
            <a:ext cx="447841" cy="817921"/>
          </a:xfrm>
          <a:prstGeom prst="line">
            <a:avLst/>
          </a:prstGeom>
          <a:ln w="12600">
            <a:solidFill>
              <a:srgbClr val="000000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507" name="Line 7"/>
          <p:cNvSpPr/>
          <p:nvPr/>
        </p:nvSpPr>
        <p:spPr>
          <a:xfrm flipV="1">
            <a:off x="4969079" y="3762000"/>
            <a:ext cx="64801" cy="532440"/>
          </a:xfrm>
          <a:prstGeom prst="line">
            <a:avLst/>
          </a:prstGeom>
          <a:ln w="12600">
            <a:solidFill>
              <a:srgbClr val="000000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508" name="Line 8"/>
          <p:cNvSpPr/>
          <p:nvPr/>
        </p:nvSpPr>
        <p:spPr>
          <a:xfrm flipH="1" flipV="1">
            <a:off x="5416560" y="3982680"/>
            <a:ext cx="134641" cy="325081"/>
          </a:xfrm>
          <a:prstGeom prst="line">
            <a:avLst/>
          </a:prstGeom>
          <a:ln w="12600">
            <a:solidFill>
              <a:srgbClr val="000000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509" name="Line 9"/>
          <p:cNvSpPr/>
          <p:nvPr/>
        </p:nvSpPr>
        <p:spPr>
          <a:xfrm flipH="1" flipV="1">
            <a:off x="5760719" y="4203359"/>
            <a:ext cx="316441" cy="78481"/>
          </a:xfrm>
          <a:prstGeom prst="line">
            <a:avLst/>
          </a:prstGeom>
          <a:ln w="12600">
            <a:solidFill>
              <a:srgbClr val="000000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510" name="Line 10"/>
          <p:cNvSpPr/>
          <p:nvPr/>
        </p:nvSpPr>
        <p:spPr>
          <a:xfrm flipH="1">
            <a:off x="6234480" y="4264200"/>
            <a:ext cx="284401" cy="140401"/>
          </a:xfrm>
          <a:prstGeom prst="line">
            <a:avLst/>
          </a:prstGeom>
          <a:ln w="12600">
            <a:solidFill>
              <a:srgbClr val="000000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511" name="Line 11"/>
          <p:cNvSpPr/>
          <p:nvPr/>
        </p:nvSpPr>
        <p:spPr>
          <a:xfrm flipH="1">
            <a:off x="6630479" y="4277159"/>
            <a:ext cx="133921" cy="354601"/>
          </a:xfrm>
          <a:prstGeom prst="line">
            <a:avLst/>
          </a:prstGeom>
          <a:ln w="12600">
            <a:solidFill>
              <a:srgbClr val="000000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512" name="Line 12"/>
          <p:cNvSpPr/>
          <p:nvPr/>
        </p:nvSpPr>
        <p:spPr>
          <a:xfrm>
            <a:off x="6972120" y="4270680"/>
            <a:ext cx="28080" cy="698401"/>
          </a:xfrm>
          <a:prstGeom prst="line">
            <a:avLst/>
          </a:prstGeom>
          <a:ln w="12600">
            <a:solidFill>
              <a:srgbClr val="000000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513" name="CustomShape 13"/>
          <p:cNvSpPr/>
          <p:nvPr/>
        </p:nvSpPr>
        <p:spPr>
          <a:xfrm rot="16200000">
            <a:off x="6773040" y="4007160"/>
            <a:ext cx="1275481" cy="2854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5397" y="0"/>
                </a:moveTo>
                <a:lnTo>
                  <a:pt x="21600" y="0"/>
                </a:lnTo>
                <a:lnTo>
                  <a:pt x="16199" y="21600"/>
                </a:lnTo>
                <a:lnTo>
                  <a:pt x="0" y="21600"/>
                </a:lnTo>
                <a:lnTo>
                  <a:pt x="5397" y="0"/>
                </a:lnTo>
              </a:path>
            </a:pathLst>
          </a:custGeom>
          <a:solidFill>
            <a:srgbClr val="729FCF"/>
          </a:solidFill>
          <a:ln w="3240">
            <a:solidFill>
              <a:srgbClr val="3465A4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514" name="Standard field types:…"/>
          <p:cNvSpPr/>
          <p:nvPr/>
        </p:nvSpPr>
        <p:spPr>
          <a:xfrm>
            <a:off x="8143683" y="2967548"/>
            <a:ext cx="3980803" cy="3130589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 anchor="ctr"/>
          <a:lstStyle/>
          <a:p>
            <a:pPr/>
            <a:r>
              <a:t>Standard field types:</a:t>
            </a:r>
            <a:br/>
          </a:p>
          <a:p>
            <a:pPr marL="160421" indent="-160421">
              <a:buSzPct val="100000"/>
              <a:buChar char="•"/>
            </a:pPr>
            <a:r>
              <a:t>Constant field</a:t>
            </a:r>
          </a:p>
          <a:p>
            <a:pPr marL="160421" indent="-160421">
              <a:buSzPct val="100000"/>
              <a:buChar char="•"/>
            </a:pPr>
            <a:r>
              <a:t>Rotating field</a:t>
            </a:r>
          </a:p>
          <a:p>
            <a:pPr marL="160421" indent="-160421">
              <a:buSzPct val="100000"/>
              <a:buChar char="•"/>
            </a:pPr>
            <a:r>
              <a:t>Gradient field</a:t>
            </a:r>
          </a:p>
          <a:p>
            <a:pPr marL="160421" indent="-160421">
              <a:buSzPct val="100000"/>
              <a:buChar char="•"/>
            </a:pPr>
            <a:r>
              <a:t>“Majorana” type field</a:t>
            </a:r>
            <a:br/>
          </a:p>
          <a:p>
            <a:pPr/>
            <a:r>
              <a:t>Plus user-defined fields (McStas 2.x only)</a:t>
            </a:r>
            <a:br/>
            <a:br/>
            <a:r>
              <a:t>See pol-lib.c in share/ and the examples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17" name="CustomShape 2"/>
          <p:cNvSpPr/>
          <p:nvPr/>
        </p:nvSpPr>
        <p:spPr>
          <a:xfrm rot="16200000">
            <a:off x="5757119" y="3946319"/>
            <a:ext cx="1956241" cy="4651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5398" y="0"/>
                </a:moveTo>
                <a:lnTo>
                  <a:pt x="21600" y="0"/>
                </a:lnTo>
                <a:lnTo>
                  <a:pt x="16199" y="21600"/>
                </a:lnTo>
                <a:lnTo>
                  <a:pt x="0" y="21600"/>
                </a:lnTo>
                <a:lnTo>
                  <a:pt x="5398" y="0"/>
                </a:lnTo>
              </a:path>
            </a:pathLst>
          </a:custGeom>
          <a:solidFill>
            <a:srgbClr val="EEEEEE"/>
          </a:solidFill>
          <a:ln w="3240">
            <a:solidFill>
              <a:srgbClr val="000000"/>
            </a:solidFill>
            <a:custDash>
              <a:ds d="1000000" sp="400000"/>
            </a:custDash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518" name="CustomShape 3"/>
          <p:cNvSpPr/>
          <p:nvPr/>
        </p:nvSpPr>
        <p:spPr>
          <a:xfrm rot="16200000">
            <a:off x="4848480" y="3985559"/>
            <a:ext cx="1956241" cy="4651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5398" y="0"/>
                </a:moveTo>
                <a:lnTo>
                  <a:pt x="21600" y="0"/>
                </a:lnTo>
                <a:lnTo>
                  <a:pt x="16199" y="21600"/>
                </a:lnTo>
                <a:lnTo>
                  <a:pt x="0" y="21600"/>
                </a:lnTo>
                <a:lnTo>
                  <a:pt x="5398" y="0"/>
                </a:lnTo>
              </a:path>
            </a:pathLst>
          </a:custGeom>
          <a:solidFill>
            <a:srgbClr val="EEEEEE"/>
          </a:solidFill>
          <a:ln w="3240">
            <a:solidFill>
              <a:srgbClr val="000000"/>
            </a:solidFill>
            <a:custDash>
              <a:ds d="1000000" sp="400000"/>
            </a:custDash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519" name="CustomShape 4"/>
          <p:cNvSpPr/>
          <p:nvPr/>
        </p:nvSpPr>
        <p:spPr>
          <a:xfrm rot="16200000">
            <a:off x="3861720" y="3972600"/>
            <a:ext cx="1956241" cy="4651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5398" y="0"/>
                </a:moveTo>
                <a:lnTo>
                  <a:pt x="21600" y="0"/>
                </a:lnTo>
                <a:lnTo>
                  <a:pt x="16199" y="21600"/>
                </a:lnTo>
                <a:lnTo>
                  <a:pt x="0" y="21600"/>
                </a:lnTo>
                <a:lnTo>
                  <a:pt x="5398" y="0"/>
                </a:lnTo>
              </a:path>
            </a:pathLst>
          </a:custGeom>
          <a:solidFill>
            <a:srgbClr val="EEEEEE"/>
          </a:solidFill>
          <a:ln w="3240">
            <a:solidFill>
              <a:srgbClr val="000000"/>
            </a:solidFill>
            <a:custDash>
              <a:ds d="1000000" sp="400000"/>
            </a:custDash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520" name="CustomShape 5"/>
          <p:cNvSpPr txBox="1"/>
          <p:nvPr/>
        </p:nvSpPr>
        <p:spPr>
          <a:xfrm>
            <a:off x="3099960" y="1026360"/>
            <a:ext cx="5739480" cy="2497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pc="-1">
                <a:latin typeface="Geneva"/>
                <a:ea typeface="Geneva"/>
                <a:cs typeface="Geneva"/>
                <a:sym typeface="Geneva"/>
              </a:defRPr>
            </a:lvl1pPr>
          </a:lstStyle>
          <a:p>
            <a:pPr/>
            <a:r>
              <a:t>Pol_monitors along the way...</a:t>
            </a:r>
          </a:p>
        </p:txBody>
      </p:sp>
      <p:sp>
        <p:nvSpPr>
          <p:cNvPr id="521" name="CustomShape 6"/>
          <p:cNvSpPr/>
          <p:nvPr/>
        </p:nvSpPr>
        <p:spPr>
          <a:xfrm rot="16200000">
            <a:off x="3430439" y="3994199"/>
            <a:ext cx="1275481" cy="2854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5397" y="0"/>
                </a:moveTo>
                <a:lnTo>
                  <a:pt x="21600" y="0"/>
                </a:lnTo>
                <a:lnTo>
                  <a:pt x="16199" y="21600"/>
                </a:lnTo>
                <a:lnTo>
                  <a:pt x="0" y="21600"/>
                </a:lnTo>
                <a:lnTo>
                  <a:pt x="5397" y="0"/>
                </a:lnTo>
              </a:path>
            </a:pathLst>
          </a:custGeom>
          <a:solidFill>
            <a:srgbClr val="729FCF"/>
          </a:solidFill>
          <a:ln w="3240">
            <a:solidFill>
              <a:srgbClr val="3465A4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522" name="Line 7"/>
          <p:cNvSpPr/>
          <p:nvPr/>
        </p:nvSpPr>
        <p:spPr>
          <a:xfrm flipV="1">
            <a:off x="3015359" y="4138560"/>
            <a:ext cx="999361" cy="129961"/>
          </a:xfrm>
          <a:prstGeom prst="line">
            <a:avLst/>
          </a:prstGeom>
          <a:ln w="3240">
            <a:solidFill>
              <a:srgbClr val="000000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523" name="Line 8"/>
          <p:cNvSpPr/>
          <p:nvPr/>
        </p:nvSpPr>
        <p:spPr>
          <a:xfrm flipV="1">
            <a:off x="4365359" y="3470400"/>
            <a:ext cx="447841" cy="817561"/>
          </a:xfrm>
          <a:prstGeom prst="line">
            <a:avLst/>
          </a:prstGeom>
          <a:ln w="12600">
            <a:solidFill>
              <a:srgbClr val="000000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524" name="Line 9"/>
          <p:cNvSpPr/>
          <p:nvPr/>
        </p:nvSpPr>
        <p:spPr>
          <a:xfrm flipV="1">
            <a:off x="4969079" y="3761999"/>
            <a:ext cx="64801" cy="532801"/>
          </a:xfrm>
          <a:prstGeom prst="line">
            <a:avLst/>
          </a:prstGeom>
          <a:ln w="12600">
            <a:solidFill>
              <a:srgbClr val="000000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525" name="Line 10"/>
          <p:cNvSpPr/>
          <p:nvPr/>
        </p:nvSpPr>
        <p:spPr>
          <a:xfrm flipH="1" flipV="1">
            <a:off x="5416560" y="3983039"/>
            <a:ext cx="134641" cy="324721"/>
          </a:xfrm>
          <a:prstGeom prst="line">
            <a:avLst/>
          </a:prstGeom>
          <a:ln w="12600">
            <a:solidFill>
              <a:srgbClr val="000000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526" name="Line 11"/>
          <p:cNvSpPr/>
          <p:nvPr/>
        </p:nvSpPr>
        <p:spPr>
          <a:xfrm flipH="1" flipV="1">
            <a:off x="5760719" y="4203360"/>
            <a:ext cx="316441" cy="78841"/>
          </a:xfrm>
          <a:prstGeom prst="line">
            <a:avLst/>
          </a:prstGeom>
          <a:ln w="12600">
            <a:solidFill>
              <a:srgbClr val="000000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527" name="Line 12"/>
          <p:cNvSpPr/>
          <p:nvPr/>
        </p:nvSpPr>
        <p:spPr>
          <a:xfrm flipH="1">
            <a:off x="6234479" y="4264199"/>
            <a:ext cx="284401" cy="140762"/>
          </a:xfrm>
          <a:prstGeom prst="line">
            <a:avLst/>
          </a:prstGeom>
          <a:ln w="12600">
            <a:solidFill>
              <a:srgbClr val="000000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528" name="Line 13"/>
          <p:cNvSpPr/>
          <p:nvPr/>
        </p:nvSpPr>
        <p:spPr>
          <a:xfrm flipH="1">
            <a:off x="6630479" y="4277519"/>
            <a:ext cx="133921" cy="354601"/>
          </a:xfrm>
          <a:prstGeom prst="line">
            <a:avLst/>
          </a:prstGeom>
          <a:ln w="12600">
            <a:solidFill>
              <a:srgbClr val="000000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529" name="Line 14"/>
          <p:cNvSpPr/>
          <p:nvPr/>
        </p:nvSpPr>
        <p:spPr>
          <a:xfrm>
            <a:off x="6972119" y="4271040"/>
            <a:ext cx="28081" cy="698041"/>
          </a:xfrm>
          <a:prstGeom prst="line">
            <a:avLst/>
          </a:prstGeom>
          <a:ln w="12600">
            <a:solidFill>
              <a:srgbClr val="000000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530" name="CustomShape 15"/>
          <p:cNvSpPr/>
          <p:nvPr/>
        </p:nvSpPr>
        <p:spPr>
          <a:xfrm rot="16200000">
            <a:off x="6773040" y="4007160"/>
            <a:ext cx="1275481" cy="2854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5397" y="0"/>
                </a:moveTo>
                <a:lnTo>
                  <a:pt x="21600" y="0"/>
                </a:lnTo>
                <a:lnTo>
                  <a:pt x="16199" y="21600"/>
                </a:lnTo>
                <a:lnTo>
                  <a:pt x="0" y="21600"/>
                </a:lnTo>
                <a:lnTo>
                  <a:pt x="5397" y="0"/>
                </a:lnTo>
              </a:path>
            </a:pathLst>
          </a:custGeom>
          <a:solidFill>
            <a:srgbClr val="729FCF"/>
          </a:solidFill>
          <a:ln w="3240">
            <a:solidFill>
              <a:srgbClr val="3465A4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531" name="Line 16"/>
          <p:cNvSpPr/>
          <p:nvPr/>
        </p:nvSpPr>
        <p:spPr>
          <a:xfrm flipV="1">
            <a:off x="4034160" y="3697560"/>
            <a:ext cx="3303360" cy="441001"/>
          </a:xfrm>
          <a:prstGeom prst="line">
            <a:avLst/>
          </a:prstGeom>
          <a:ln w="3240">
            <a:solidFill>
              <a:srgbClr val="000000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532" name="Line 17"/>
          <p:cNvSpPr/>
          <p:nvPr/>
        </p:nvSpPr>
        <p:spPr>
          <a:xfrm flipV="1">
            <a:off x="7337520" y="3567600"/>
            <a:ext cx="999721" cy="129961"/>
          </a:xfrm>
          <a:prstGeom prst="line">
            <a:avLst/>
          </a:prstGeom>
          <a:ln w="3240">
            <a:solidFill>
              <a:srgbClr val="000000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35" name="CustomShape 2"/>
          <p:cNvSpPr/>
          <p:nvPr/>
        </p:nvSpPr>
        <p:spPr>
          <a:xfrm rot="16200000">
            <a:off x="6150600" y="4681799"/>
            <a:ext cx="1194841" cy="2836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5397" y="0"/>
                </a:moveTo>
                <a:lnTo>
                  <a:pt x="21600" y="0"/>
                </a:lnTo>
                <a:lnTo>
                  <a:pt x="16199" y="21600"/>
                </a:lnTo>
                <a:lnTo>
                  <a:pt x="0" y="21600"/>
                </a:lnTo>
                <a:lnTo>
                  <a:pt x="5397" y="0"/>
                </a:lnTo>
              </a:path>
            </a:pathLst>
          </a:custGeom>
          <a:solidFill>
            <a:srgbClr val="EEEEEE"/>
          </a:solidFill>
          <a:ln w="3240">
            <a:solidFill>
              <a:srgbClr val="000000"/>
            </a:solidFill>
            <a:custDash>
              <a:ds d="1000000" sp="400000"/>
            </a:custDash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536" name="CustomShape 3"/>
          <p:cNvSpPr/>
          <p:nvPr/>
        </p:nvSpPr>
        <p:spPr>
          <a:xfrm rot="16200000">
            <a:off x="5595480" y="4705920"/>
            <a:ext cx="1194841" cy="2836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5397" y="0"/>
                </a:moveTo>
                <a:lnTo>
                  <a:pt x="21600" y="0"/>
                </a:lnTo>
                <a:lnTo>
                  <a:pt x="16199" y="21600"/>
                </a:lnTo>
                <a:lnTo>
                  <a:pt x="0" y="21600"/>
                </a:lnTo>
                <a:lnTo>
                  <a:pt x="5397" y="0"/>
                </a:lnTo>
              </a:path>
            </a:pathLst>
          </a:custGeom>
          <a:solidFill>
            <a:srgbClr val="EEEEEE"/>
          </a:solidFill>
          <a:ln w="3240">
            <a:solidFill>
              <a:srgbClr val="000000"/>
            </a:solidFill>
            <a:custDash>
              <a:ds d="1000000" sp="400000"/>
            </a:custDash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537" name="CustomShape 4"/>
          <p:cNvSpPr/>
          <p:nvPr/>
        </p:nvSpPr>
        <p:spPr>
          <a:xfrm rot="16200000">
            <a:off x="4992839" y="4698000"/>
            <a:ext cx="1195201" cy="2836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5400" y="0"/>
                </a:moveTo>
                <a:lnTo>
                  <a:pt x="21600" y="0"/>
                </a:lnTo>
                <a:lnTo>
                  <a:pt x="16200" y="21600"/>
                </a:lnTo>
                <a:lnTo>
                  <a:pt x="0" y="21600"/>
                </a:lnTo>
                <a:lnTo>
                  <a:pt x="5400" y="0"/>
                </a:lnTo>
              </a:path>
            </a:pathLst>
          </a:custGeom>
          <a:solidFill>
            <a:srgbClr val="EEEEEE"/>
          </a:solidFill>
          <a:ln w="3240">
            <a:solidFill>
              <a:srgbClr val="000000"/>
            </a:solidFill>
            <a:custDash>
              <a:ds d="1000000" sp="400000"/>
            </a:custDash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538" name="CustomShape 5"/>
          <p:cNvSpPr txBox="1"/>
          <p:nvPr/>
        </p:nvSpPr>
        <p:spPr>
          <a:xfrm>
            <a:off x="3099960" y="1026360"/>
            <a:ext cx="5739480" cy="2497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pc="-1">
                <a:latin typeface="Geneva"/>
                <a:ea typeface="Geneva"/>
                <a:cs typeface="Geneva"/>
                <a:sym typeface="Geneva"/>
              </a:defRPr>
            </a:lvl1pPr>
          </a:lstStyle>
          <a:p>
            <a:pPr/>
            <a:r>
              <a:t>Pol_monitors along the way...</a:t>
            </a:r>
          </a:p>
        </p:txBody>
      </p:sp>
      <p:sp>
        <p:nvSpPr>
          <p:cNvPr id="539" name="CustomShape 6"/>
          <p:cNvSpPr/>
          <p:nvPr/>
        </p:nvSpPr>
        <p:spPr>
          <a:xfrm rot="16200000">
            <a:off x="4729679" y="4711320"/>
            <a:ext cx="779041" cy="1742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5400" y="0"/>
                </a:moveTo>
                <a:lnTo>
                  <a:pt x="21600" y="0"/>
                </a:lnTo>
                <a:lnTo>
                  <a:pt x="16200" y="21600"/>
                </a:lnTo>
                <a:lnTo>
                  <a:pt x="0" y="21600"/>
                </a:lnTo>
                <a:lnTo>
                  <a:pt x="5400" y="0"/>
                </a:lnTo>
              </a:path>
            </a:pathLst>
          </a:custGeom>
          <a:solidFill>
            <a:srgbClr val="729FCF"/>
          </a:solidFill>
          <a:ln w="3240">
            <a:solidFill>
              <a:srgbClr val="3465A4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540" name="Line 7"/>
          <p:cNvSpPr/>
          <p:nvPr/>
        </p:nvSpPr>
        <p:spPr>
          <a:xfrm flipV="1">
            <a:off x="4475879" y="4799160"/>
            <a:ext cx="610561" cy="79201"/>
          </a:xfrm>
          <a:prstGeom prst="line">
            <a:avLst/>
          </a:prstGeom>
          <a:ln w="3240">
            <a:solidFill>
              <a:srgbClr val="000000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541" name="Line 8"/>
          <p:cNvSpPr/>
          <p:nvPr/>
        </p:nvSpPr>
        <p:spPr>
          <a:xfrm flipV="1">
            <a:off x="5300640" y="4390560"/>
            <a:ext cx="273961" cy="499681"/>
          </a:xfrm>
          <a:prstGeom prst="line">
            <a:avLst/>
          </a:prstGeom>
          <a:ln w="12600">
            <a:solidFill>
              <a:srgbClr val="000000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542" name="Line 9"/>
          <p:cNvSpPr/>
          <p:nvPr/>
        </p:nvSpPr>
        <p:spPr>
          <a:xfrm flipV="1">
            <a:off x="5669639" y="4568759"/>
            <a:ext cx="39601" cy="325441"/>
          </a:xfrm>
          <a:prstGeom prst="line">
            <a:avLst/>
          </a:prstGeom>
          <a:ln w="12600">
            <a:solidFill>
              <a:srgbClr val="000000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543" name="Line 10"/>
          <p:cNvSpPr/>
          <p:nvPr/>
        </p:nvSpPr>
        <p:spPr>
          <a:xfrm flipH="1" flipV="1">
            <a:off x="5942879" y="4703759"/>
            <a:ext cx="82441" cy="198722"/>
          </a:xfrm>
          <a:prstGeom prst="line">
            <a:avLst/>
          </a:prstGeom>
          <a:ln w="12600">
            <a:solidFill>
              <a:srgbClr val="000000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544" name="Line 11"/>
          <p:cNvSpPr/>
          <p:nvPr/>
        </p:nvSpPr>
        <p:spPr>
          <a:xfrm flipH="1" flipV="1">
            <a:off x="6153120" y="4838759"/>
            <a:ext cx="193681" cy="48241"/>
          </a:xfrm>
          <a:prstGeom prst="line">
            <a:avLst/>
          </a:prstGeom>
          <a:ln w="12600">
            <a:solidFill>
              <a:srgbClr val="000000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545" name="Line 12"/>
          <p:cNvSpPr/>
          <p:nvPr/>
        </p:nvSpPr>
        <p:spPr>
          <a:xfrm flipH="1">
            <a:off x="6442920" y="4875839"/>
            <a:ext cx="173521" cy="85682"/>
          </a:xfrm>
          <a:prstGeom prst="line">
            <a:avLst/>
          </a:prstGeom>
          <a:ln w="12600">
            <a:solidFill>
              <a:srgbClr val="000000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546" name="Line 13"/>
          <p:cNvSpPr/>
          <p:nvPr/>
        </p:nvSpPr>
        <p:spPr>
          <a:xfrm flipH="1">
            <a:off x="6684480" y="4883760"/>
            <a:ext cx="82081" cy="216721"/>
          </a:xfrm>
          <a:prstGeom prst="line">
            <a:avLst/>
          </a:prstGeom>
          <a:ln w="12600">
            <a:solidFill>
              <a:srgbClr val="000000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547" name="Line 14"/>
          <p:cNvSpPr/>
          <p:nvPr/>
        </p:nvSpPr>
        <p:spPr>
          <a:xfrm>
            <a:off x="6893279" y="4879799"/>
            <a:ext cx="17281" cy="426600"/>
          </a:xfrm>
          <a:prstGeom prst="line">
            <a:avLst/>
          </a:prstGeom>
          <a:ln w="12600">
            <a:solidFill>
              <a:srgbClr val="000000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548" name="CustomShape 15"/>
          <p:cNvSpPr/>
          <p:nvPr/>
        </p:nvSpPr>
        <p:spPr>
          <a:xfrm rot="16200000">
            <a:off x="6771960" y="4719239"/>
            <a:ext cx="779041" cy="1742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5395" y="0"/>
                </a:moveTo>
                <a:lnTo>
                  <a:pt x="21600" y="0"/>
                </a:lnTo>
                <a:lnTo>
                  <a:pt x="16198" y="21600"/>
                </a:lnTo>
                <a:lnTo>
                  <a:pt x="0" y="21600"/>
                </a:lnTo>
                <a:lnTo>
                  <a:pt x="5395" y="0"/>
                </a:lnTo>
              </a:path>
            </a:pathLst>
          </a:custGeom>
          <a:solidFill>
            <a:srgbClr val="729FCF"/>
          </a:solidFill>
          <a:ln w="3240">
            <a:solidFill>
              <a:srgbClr val="3465A4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549" name="Line 16"/>
          <p:cNvSpPr/>
          <p:nvPr/>
        </p:nvSpPr>
        <p:spPr>
          <a:xfrm flipV="1">
            <a:off x="5098319" y="4529520"/>
            <a:ext cx="2018161" cy="269641"/>
          </a:xfrm>
          <a:prstGeom prst="line">
            <a:avLst/>
          </a:prstGeom>
          <a:ln w="3240">
            <a:solidFill>
              <a:srgbClr val="000000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550" name="Line 17"/>
          <p:cNvSpPr/>
          <p:nvPr/>
        </p:nvSpPr>
        <p:spPr>
          <a:xfrm flipV="1">
            <a:off x="7116480" y="4450319"/>
            <a:ext cx="610921" cy="79201"/>
          </a:xfrm>
          <a:prstGeom prst="line">
            <a:avLst/>
          </a:prstGeom>
          <a:ln w="3240">
            <a:solidFill>
              <a:srgbClr val="000000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551" name="Line 18"/>
          <p:cNvSpPr/>
          <p:nvPr/>
        </p:nvSpPr>
        <p:spPr>
          <a:xfrm flipH="1" flipV="1">
            <a:off x="5235119" y="3632039"/>
            <a:ext cx="213841" cy="532081"/>
          </a:xfrm>
          <a:prstGeom prst="line">
            <a:avLst/>
          </a:prstGeom>
          <a:ln w="3240">
            <a:solidFill>
              <a:srgbClr val="000000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552" name="CustomShape 19"/>
          <p:cNvSpPr txBox="1"/>
          <p:nvPr/>
        </p:nvSpPr>
        <p:spPr>
          <a:xfrm>
            <a:off x="3982680" y="2970359"/>
            <a:ext cx="2305441" cy="4617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0600" tIns="30600" rIns="30600" bIns="30600">
            <a:spAutoFit/>
          </a:bodyPr>
          <a:lstStyle>
            <a:lvl1pPr>
              <a:defRPr spc="-1" sz="1400"/>
            </a:lvl1pPr>
          </a:lstStyle>
          <a:p>
            <a:pPr/>
            <a:r>
              <a:t>Pol_lambda_mon 1 placeholder</a:t>
            </a:r>
          </a:p>
        </p:txBody>
      </p:sp>
      <p:pic>
        <p:nvPicPr>
          <p:cNvPr id="553" name="image27.png" descr="image2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49839" y="1609559"/>
            <a:ext cx="3468961" cy="195084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56" name="CustomShape 2"/>
          <p:cNvSpPr/>
          <p:nvPr/>
        </p:nvSpPr>
        <p:spPr>
          <a:xfrm rot="16200000">
            <a:off x="6150600" y="4681799"/>
            <a:ext cx="1194841" cy="2836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5397" y="0"/>
                </a:moveTo>
                <a:lnTo>
                  <a:pt x="21600" y="0"/>
                </a:lnTo>
                <a:lnTo>
                  <a:pt x="16199" y="21600"/>
                </a:lnTo>
                <a:lnTo>
                  <a:pt x="0" y="21600"/>
                </a:lnTo>
                <a:lnTo>
                  <a:pt x="5397" y="0"/>
                </a:lnTo>
              </a:path>
            </a:pathLst>
          </a:custGeom>
          <a:solidFill>
            <a:srgbClr val="EEEEEE"/>
          </a:solidFill>
          <a:ln w="3240">
            <a:solidFill>
              <a:srgbClr val="000000"/>
            </a:solidFill>
            <a:custDash>
              <a:ds d="1000000" sp="400000"/>
            </a:custDash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557" name="CustomShape 3"/>
          <p:cNvSpPr/>
          <p:nvPr/>
        </p:nvSpPr>
        <p:spPr>
          <a:xfrm rot="16200000">
            <a:off x="5595480" y="4705920"/>
            <a:ext cx="1194841" cy="2836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5397" y="0"/>
                </a:moveTo>
                <a:lnTo>
                  <a:pt x="21600" y="0"/>
                </a:lnTo>
                <a:lnTo>
                  <a:pt x="16199" y="21600"/>
                </a:lnTo>
                <a:lnTo>
                  <a:pt x="0" y="21600"/>
                </a:lnTo>
                <a:lnTo>
                  <a:pt x="5397" y="0"/>
                </a:lnTo>
              </a:path>
            </a:pathLst>
          </a:custGeom>
          <a:solidFill>
            <a:srgbClr val="EEEEEE"/>
          </a:solidFill>
          <a:ln w="3240">
            <a:solidFill>
              <a:srgbClr val="000000"/>
            </a:solidFill>
            <a:custDash>
              <a:ds d="1000000" sp="400000"/>
            </a:custDash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558" name="CustomShape 4"/>
          <p:cNvSpPr/>
          <p:nvPr/>
        </p:nvSpPr>
        <p:spPr>
          <a:xfrm rot="16200000">
            <a:off x="4992839" y="4698000"/>
            <a:ext cx="1195201" cy="2836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5400" y="0"/>
                </a:moveTo>
                <a:lnTo>
                  <a:pt x="21600" y="0"/>
                </a:lnTo>
                <a:lnTo>
                  <a:pt x="16200" y="21600"/>
                </a:lnTo>
                <a:lnTo>
                  <a:pt x="0" y="21600"/>
                </a:lnTo>
                <a:lnTo>
                  <a:pt x="5400" y="0"/>
                </a:lnTo>
              </a:path>
            </a:pathLst>
          </a:custGeom>
          <a:solidFill>
            <a:srgbClr val="EEEEEE"/>
          </a:solidFill>
          <a:ln w="3240">
            <a:solidFill>
              <a:srgbClr val="000000"/>
            </a:solidFill>
            <a:custDash>
              <a:ds d="1000000" sp="400000"/>
            </a:custDash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559" name="CustomShape 5"/>
          <p:cNvSpPr txBox="1"/>
          <p:nvPr/>
        </p:nvSpPr>
        <p:spPr>
          <a:xfrm>
            <a:off x="3099960" y="1026360"/>
            <a:ext cx="5739480" cy="2497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pc="-1">
                <a:latin typeface="Geneva"/>
                <a:ea typeface="Geneva"/>
                <a:cs typeface="Geneva"/>
                <a:sym typeface="Geneva"/>
              </a:defRPr>
            </a:lvl1pPr>
          </a:lstStyle>
          <a:p>
            <a:pPr/>
            <a:r>
              <a:t>Pol_monitors along the way...</a:t>
            </a:r>
          </a:p>
        </p:txBody>
      </p:sp>
      <p:sp>
        <p:nvSpPr>
          <p:cNvPr id="560" name="CustomShape 6"/>
          <p:cNvSpPr/>
          <p:nvPr/>
        </p:nvSpPr>
        <p:spPr>
          <a:xfrm rot="16200000">
            <a:off x="4729679" y="4711320"/>
            <a:ext cx="779041" cy="1742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5400" y="0"/>
                </a:moveTo>
                <a:lnTo>
                  <a:pt x="21600" y="0"/>
                </a:lnTo>
                <a:lnTo>
                  <a:pt x="16200" y="21600"/>
                </a:lnTo>
                <a:lnTo>
                  <a:pt x="0" y="21600"/>
                </a:lnTo>
                <a:lnTo>
                  <a:pt x="5400" y="0"/>
                </a:lnTo>
              </a:path>
            </a:pathLst>
          </a:custGeom>
          <a:solidFill>
            <a:srgbClr val="729FCF"/>
          </a:solidFill>
          <a:ln w="3240">
            <a:solidFill>
              <a:srgbClr val="3465A4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561" name="Line 7"/>
          <p:cNvSpPr/>
          <p:nvPr/>
        </p:nvSpPr>
        <p:spPr>
          <a:xfrm flipV="1">
            <a:off x="4475879" y="4799160"/>
            <a:ext cx="610561" cy="79201"/>
          </a:xfrm>
          <a:prstGeom prst="line">
            <a:avLst/>
          </a:prstGeom>
          <a:ln w="3240">
            <a:solidFill>
              <a:srgbClr val="000000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562" name="Line 8"/>
          <p:cNvSpPr/>
          <p:nvPr/>
        </p:nvSpPr>
        <p:spPr>
          <a:xfrm flipV="1">
            <a:off x="5300640" y="4390560"/>
            <a:ext cx="273961" cy="499681"/>
          </a:xfrm>
          <a:prstGeom prst="line">
            <a:avLst/>
          </a:prstGeom>
          <a:ln w="12600">
            <a:solidFill>
              <a:srgbClr val="000000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563" name="Line 9"/>
          <p:cNvSpPr/>
          <p:nvPr/>
        </p:nvSpPr>
        <p:spPr>
          <a:xfrm flipV="1">
            <a:off x="5669639" y="4568759"/>
            <a:ext cx="39601" cy="325441"/>
          </a:xfrm>
          <a:prstGeom prst="line">
            <a:avLst/>
          </a:prstGeom>
          <a:ln w="12600">
            <a:solidFill>
              <a:srgbClr val="000000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564" name="Line 10"/>
          <p:cNvSpPr/>
          <p:nvPr/>
        </p:nvSpPr>
        <p:spPr>
          <a:xfrm flipH="1" flipV="1">
            <a:off x="5942879" y="4703759"/>
            <a:ext cx="82441" cy="198722"/>
          </a:xfrm>
          <a:prstGeom prst="line">
            <a:avLst/>
          </a:prstGeom>
          <a:ln w="12600">
            <a:solidFill>
              <a:srgbClr val="000000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565" name="Line 11"/>
          <p:cNvSpPr/>
          <p:nvPr/>
        </p:nvSpPr>
        <p:spPr>
          <a:xfrm flipH="1" flipV="1">
            <a:off x="6153120" y="4838759"/>
            <a:ext cx="193681" cy="48241"/>
          </a:xfrm>
          <a:prstGeom prst="line">
            <a:avLst/>
          </a:prstGeom>
          <a:ln w="12600">
            <a:solidFill>
              <a:srgbClr val="000000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566" name="Line 12"/>
          <p:cNvSpPr/>
          <p:nvPr/>
        </p:nvSpPr>
        <p:spPr>
          <a:xfrm flipH="1">
            <a:off x="6442920" y="4875839"/>
            <a:ext cx="173521" cy="85682"/>
          </a:xfrm>
          <a:prstGeom prst="line">
            <a:avLst/>
          </a:prstGeom>
          <a:ln w="12600">
            <a:solidFill>
              <a:srgbClr val="000000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567" name="Line 13"/>
          <p:cNvSpPr/>
          <p:nvPr/>
        </p:nvSpPr>
        <p:spPr>
          <a:xfrm flipH="1">
            <a:off x="6684480" y="4883760"/>
            <a:ext cx="82081" cy="216721"/>
          </a:xfrm>
          <a:prstGeom prst="line">
            <a:avLst/>
          </a:prstGeom>
          <a:ln w="12600">
            <a:solidFill>
              <a:srgbClr val="000000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568" name="Line 14"/>
          <p:cNvSpPr/>
          <p:nvPr/>
        </p:nvSpPr>
        <p:spPr>
          <a:xfrm>
            <a:off x="6893279" y="4879799"/>
            <a:ext cx="17281" cy="426600"/>
          </a:xfrm>
          <a:prstGeom prst="line">
            <a:avLst/>
          </a:prstGeom>
          <a:ln w="12600">
            <a:solidFill>
              <a:srgbClr val="000000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569" name="CustomShape 15"/>
          <p:cNvSpPr/>
          <p:nvPr/>
        </p:nvSpPr>
        <p:spPr>
          <a:xfrm rot="16200000">
            <a:off x="6771960" y="4719239"/>
            <a:ext cx="779041" cy="1742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5395" y="0"/>
                </a:moveTo>
                <a:lnTo>
                  <a:pt x="21600" y="0"/>
                </a:lnTo>
                <a:lnTo>
                  <a:pt x="16198" y="21600"/>
                </a:lnTo>
                <a:lnTo>
                  <a:pt x="0" y="21600"/>
                </a:lnTo>
                <a:lnTo>
                  <a:pt x="5395" y="0"/>
                </a:lnTo>
              </a:path>
            </a:pathLst>
          </a:custGeom>
          <a:solidFill>
            <a:srgbClr val="729FCF"/>
          </a:solidFill>
          <a:ln w="3240">
            <a:solidFill>
              <a:srgbClr val="3465A4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570" name="Line 16"/>
          <p:cNvSpPr/>
          <p:nvPr/>
        </p:nvSpPr>
        <p:spPr>
          <a:xfrm flipV="1">
            <a:off x="5098319" y="4529520"/>
            <a:ext cx="2018161" cy="269641"/>
          </a:xfrm>
          <a:prstGeom prst="line">
            <a:avLst/>
          </a:prstGeom>
          <a:ln w="3240">
            <a:solidFill>
              <a:srgbClr val="000000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571" name="Line 17"/>
          <p:cNvSpPr/>
          <p:nvPr/>
        </p:nvSpPr>
        <p:spPr>
          <a:xfrm flipV="1">
            <a:off x="7116480" y="4450319"/>
            <a:ext cx="610921" cy="79201"/>
          </a:xfrm>
          <a:prstGeom prst="line">
            <a:avLst/>
          </a:prstGeom>
          <a:ln w="3240">
            <a:solidFill>
              <a:srgbClr val="000000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pic>
        <p:nvPicPr>
          <p:cNvPr id="572" name="image27.png" descr="image2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49839" y="1609920"/>
            <a:ext cx="2522161" cy="1418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573" name="image29.png" descr="image29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677039" y="1869120"/>
            <a:ext cx="3699361" cy="2080800"/>
          </a:xfrm>
          <a:prstGeom prst="rect">
            <a:avLst/>
          </a:prstGeom>
          <a:ln w="12700">
            <a:miter lim="400000"/>
          </a:ln>
        </p:spPr>
      </p:pic>
      <p:sp>
        <p:nvSpPr>
          <p:cNvPr id="574" name="Line 18"/>
          <p:cNvSpPr/>
          <p:nvPr/>
        </p:nvSpPr>
        <p:spPr>
          <a:xfrm flipH="1" flipV="1">
            <a:off x="5929200" y="3949920"/>
            <a:ext cx="51840" cy="467281"/>
          </a:xfrm>
          <a:prstGeom prst="line">
            <a:avLst/>
          </a:prstGeom>
          <a:ln w="3240">
            <a:solidFill>
              <a:srgbClr val="000000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77" name="CustomShape 2"/>
          <p:cNvSpPr/>
          <p:nvPr/>
        </p:nvSpPr>
        <p:spPr>
          <a:xfrm rot="16200000">
            <a:off x="6150600" y="4681799"/>
            <a:ext cx="1194841" cy="2836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5397" y="0"/>
                </a:moveTo>
                <a:lnTo>
                  <a:pt x="21600" y="0"/>
                </a:lnTo>
                <a:lnTo>
                  <a:pt x="16199" y="21600"/>
                </a:lnTo>
                <a:lnTo>
                  <a:pt x="0" y="21600"/>
                </a:lnTo>
                <a:lnTo>
                  <a:pt x="5397" y="0"/>
                </a:lnTo>
              </a:path>
            </a:pathLst>
          </a:custGeom>
          <a:solidFill>
            <a:srgbClr val="EEEEEE"/>
          </a:solidFill>
          <a:ln w="3240">
            <a:solidFill>
              <a:srgbClr val="000000"/>
            </a:solidFill>
            <a:custDash>
              <a:ds d="1000000" sp="400000"/>
            </a:custDash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578" name="CustomShape 3"/>
          <p:cNvSpPr/>
          <p:nvPr/>
        </p:nvSpPr>
        <p:spPr>
          <a:xfrm rot="16200000">
            <a:off x="5595480" y="4705920"/>
            <a:ext cx="1194841" cy="2836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5397" y="0"/>
                </a:moveTo>
                <a:lnTo>
                  <a:pt x="21600" y="0"/>
                </a:lnTo>
                <a:lnTo>
                  <a:pt x="16199" y="21600"/>
                </a:lnTo>
                <a:lnTo>
                  <a:pt x="0" y="21600"/>
                </a:lnTo>
                <a:lnTo>
                  <a:pt x="5397" y="0"/>
                </a:lnTo>
              </a:path>
            </a:pathLst>
          </a:custGeom>
          <a:solidFill>
            <a:srgbClr val="EEEEEE"/>
          </a:solidFill>
          <a:ln w="3240">
            <a:solidFill>
              <a:srgbClr val="000000"/>
            </a:solidFill>
            <a:custDash>
              <a:ds d="1000000" sp="400000"/>
            </a:custDash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579" name="CustomShape 4"/>
          <p:cNvSpPr/>
          <p:nvPr/>
        </p:nvSpPr>
        <p:spPr>
          <a:xfrm rot="16200000">
            <a:off x="4992839" y="4698000"/>
            <a:ext cx="1195201" cy="2836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5400" y="0"/>
                </a:moveTo>
                <a:lnTo>
                  <a:pt x="21600" y="0"/>
                </a:lnTo>
                <a:lnTo>
                  <a:pt x="16200" y="21600"/>
                </a:lnTo>
                <a:lnTo>
                  <a:pt x="0" y="21600"/>
                </a:lnTo>
                <a:lnTo>
                  <a:pt x="5400" y="0"/>
                </a:lnTo>
              </a:path>
            </a:pathLst>
          </a:custGeom>
          <a:solidFill>
            <a:srgbClr val="EEEEEE"/>
          </a:solidFill>
          <a:ln w="3240">
            <a:solidFill>
              <a:srgbClr val="000000"/>
            </a:solidFill>
            <a:custDash>
              <a:ds d="1000000" sp="400000"/>
            </a:custDash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580" name="CustomShape 5"/>
          <p:cNvSpPr txBox="1"/>
          <p:nvPr/>
        </p:nvSpPr>
        <p:spPr>
          <a:xfrm>
            <a:off x="3099960" y="1026360"/>
            <a:ext cx="5739480" cy="2497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pc="-1">
                <a:latin typeface="Geneva"/>
                <a:ea typeface="Geneva"/>
                <a:cs typeface="Geneva"/>
                <a:sym typeface="Geneva"/>
              </a:defRPr>
            </a:lvl1pPr>
          </a:lstStyle>
          <a:p>
            <a:pPr/>
            <a:r>
              <a:t>Pol_monitors along the way...</a:t>
            </a:r>
          </a:p>
        </p:txBody>
      </p:sp>
      <p:sp>
        <p:nvSpPr>
          <p:cNvPr id="581" name="CustomShape 6"/>
          <p:cNvSpPr/>
          <p:nvPr/>
        </p:nvSpPr>
        <p:spPr>
          <a:xfrm rot="16200000">
            <a:off x="4729679" y="4711320"/>
            <a:ext cx="779041" cy="1742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5400" y="0"/>
                </a:moveTo>
                <a:lnTo>
                  <a:pt x="21600" y="0"/>
                </a:lnTo>
                <a:lnTo>
                  <a:pt x="16200" y="21600"/>
                </a:lnTo>
                <a:lnTo>
                  <a:pt x="0" y="21600"/>
                </a:lnTo>
                <a:lnTo>
                  <a:pt x="5400" y="0"/>
                </a:lnTo>
              </a:path>
            </a:pathLst>
          </a:custGeom>
          <a:solidFill>
            <a:srgbClr val="729FCF"/>
          </a:solidFill>
          <a:ln w="3240">
            <a:solidFill>
              <a:srgbClr val="3465A4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582" name="Line 7"/>
          <p:cNvSpPr/>
          <p:nvPr/>
        </p:nvSpPr>
        <p:spPr>
          <a:xfrm flipV="1">
            <a:off x="4475879" y="4799160"/>
            <a:ext cx="610561" cy="79201"/>
          </a:xfrm>
          <a:prstGeom prst="line">
            <a:avLst/>
          </a:prstGeom>
          <a:ln w="3240">
            <a:solidFill>
              <a:srgbClr val="000000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583" name="Line 8"/>
          <p:cNvSpPr/>
          <p:nvPr/>
        </p:nvSpPr>
        <p:spPr>
          <a:xfrm flipV="1">
            <a:off x="5300640" y="4390560"/>
            <a:ext cx="273961" cy="499681"/>
          </a:xfrm>
          <a:prstGeom prst="line">
            <a:avLst/>
          </a:prstGeom>
          <a:ln w="12600">
            <a:solidFill>
              <a:srgbClr val="000000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584" name="Line 9"/>
          <p:cNvSpPr/>
          <p:nvPr/>
        </p:nvSpPr>
        <p:spPr>
          <a:xfrm flipV="1">
            <a:off x="5669639" y="4568759"/>
            <a:ext cx="39601" cy="325441"/>
          </a:xfrm>
          <a:prstGeom prst="line">
            <a:avLst/>
          </a:prstGeom>
          <a:ln w="12600">
            <a:solidFill>
              <a:srgbClr val="000000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585" name="Line 10"/>
          <p:cNvSpPr/>
          <p:nvPr/>
        </p:nvSpPr>
        <p:spPr>
          <a:xfrm flipH="1" flipV="1">
            <a:off x="5942879" y="4703759"/>
            <a:ext cx="82441" cy="198722"/>
          </a:xfrm>
          <a:prstGeom prst="line">
            <a:avLst/>
          </a:prstGeom>
          <a:ln w="12600">
            <a:solidFill>
              <a:srgbClr val="000000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586" name="Line 11"/>
          <p:cNvSpPr/>
          <p:nvPr/>
        </p:nvSpPr>
        <p:spPr>
          <a:xfrm flipH="1" flipV="1">
            <a:off x="6153120" y="4838759"/>
            <a:ext cx="193681" cy="48241"/>
          </a:xfrm>
          <a:prstGeom prst="line">
            <a:avLst/>
          </a:prstGeom>
          <a:ln w="12600">
            <a:solidFill>
              <a:srgbClr val="000000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587" name="Line 12"/>
          <p:cNvSpPr/>
          <p:nvPr/>
        </p:nvSpPr>
        <p:spPr>
          <a:xfrm flipH="1">
            <a:off x="6442920" y="4875839"/>
            <a:ext cx="173521" cy="85682"/>
          </a:xfrm>
          <a:prstGeom prst="line">
            <a:avLst/>
          </a:prstGeom>
          <a:ln w="12600">
            <a:solidFill>
              <a:srgbClr val="000000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588" name="Line 13"/>
          <p:cNvSpPr/>
          <p:nvPr/>
        </p:nvSpPr>
        <p:spPr>
          <a:xfrm flipH="1">
            <a:off x="6684480" y="4883760"/>
            <a:ext cx="82081" cy="216721"/>
          </a:xfrm>
          <a:prstGeom prst="line">
            <a:avLst/>
          </a:prstGeom>
          <a:ln w="12600">
            <a:solidFill>
              <a:srgbClr val="000000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589" name="Line 14"/>
          <p:cNvSpPr/>
          <p:nvPr/>
        </p:nvSpPr>
        <p:spPr>
          <a:xfrm>
            <a:off x="6893279" y="4879799"/>
            <a:ext cx="17281" cy="426600"/>
          </a:xfrm>
          <a:prstGeom prst="line">
            <a:avLst/>
          </a:prstGeom>
          <a:ln w="12600">
            <a:solidFill>
              <a:srgbClr val="000000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590" name="CustomShape 15"/>
          <p:cNvSpPr/>
          <p:nvPr/>
        </p:nvSpPr>
        <p:spPr>
          <a:xfrm rot="16200000">
            <a:off x="6771960" y="4719239"/>
            <a:ext cx="779041" cy="1742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5395" y="0"/>
                </a:moveTo>
                <a:lnTo>
                  <a:pt x="21600" y="0"/>
                </a:lnTo>
                <a:lnTo>
                  <a:pt x="16198" y="21600"/>
                </a:lnTo>
                <a:lnTo>
                  <a:pt x="0" y="21600"/>
                </a:lnTo>
                <a:lnTo>
                  <a:pt x="5395" y="0"/>
                </a:lnTo>
              </a:path>
            </a:pathLst>
          </a:custGeom>
          <a:solidFill>
            <a:srgbClr val="729FCF"/>
          </a:solidFill>
          <a:ln w="3240">
            <a:solidFill>
              <a:srgbClr val="3465A4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591" name="Line 16"/>
          <p:cNvSpPr/>
          <p:nvPr/>
        </p:nvSpPr>
        <p:spPr>
          <a:xfrm flipV="1">
            <a:off x="5098319" y="4529520"/>
            <a:ext cx="2018161" cy="269641"/>
          </a:xfrm>
          <a:prstGeom prst="line">
            <a:avLst/>
          </a:prstGeom>
          <a:ln w="3240">
            <a:solidFill>
              <a:srgbClr val="000000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592" name="Line 17"/>
          <p:cNvSpPr/>
          <p:nvPr/>
        </p:nvSpPr>
        <p:spPr>
          <a:xfrm flipV="1">
            <a:off x="7116480" y="4450319"/>
            <a:ext cx="610921" cy="79201"/>
          </a:xfrm>
          <a:prstGeom prst="line">
            <a:avLst/>
          </a:prstGeom>
          <a:ln w="3240">
            <a:solidFill>
              <a:srgbClr val="000000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pic>
        <p:nvPicPr>
          <p:cNvPr id="593" name="image27.png" descr="image2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49839" y="1609920"/>
            <a:ext cx="2522161" cy="1418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594" name="image29.png" descr="image29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267799" y="1375919"/>
            <a:ext cx="2550242" cy="1434241"/>
          </a:xfrm>
          <a:prstGeom prst="rect">
            <a:avLst/>
          </a:prstGeom>
          <a:ln w="12700">
            <a:miter lim="400000"/>
          </a:ln>
        </p:spPr>
      </p:pic>
      <p:pic>
        <p:nvPicPr>
          <p:cNvPr id="595" name="image32.png" descr="image32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944600" y="1414440"/>
            <a:ext cx="4184280" cy="2353680"/>
          </a:xfrm>
          <a:prstGeom prst="rect">
            <a:avLst/>
          </a:prstGeom>
          <a:ln w="12700">
            <a:miter lim="400000"/>
          </a:ln>
        </p:spPr>
      </p:pic>
      <p:sp>
        <p:nvSpPr>
          <p:cNvPr id="596" name="Line 18"/>
          <p:cNvSpPr/>
          <p:nvPr/>
        </p:nvSpPr>
        <p:spPr>
          <a:xfrm flipV="1">
            <a:off x="6377039" y="3813839"/>
            <a:ext cx="266041" cy="460801"/>
          </a:xfrm>
          <a:prstGeom prst="line">
            <a:avLst/>
          </a:prstGeom>
          <a:ln w="3240">
            <a:solidFill>
              <a:srgbClr val="000000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99" name="CustomShape 2"/>
          <p:cNvSpPr txBox="1"/>
          <p:nvPr/>
        </p:nvSpPr>
        <p:spPr>
          <a:xfrm>
            <a:off x="3099960" y="1026360"/>
            <a:ext cx="5739480" cy="2497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pc="-1">
                <a:latin typeface="Geneva"/>
                <a:ea typeface="Geneva"/>
                <a:cs typeface="Geneva"/>
                <a:sym typeface="Geneva"/>
              </a:defRPr>
            </a:lvl1pPr>
          </a:lstStyle>
          <a:p>
            <a:pPr/>
            <a:r>
              <a:t>Nested fields</a:t>
            </a:r>
          </a:p>
        </p:txBody>
      </p:sp>
      <p:sp>
        <p:nvSpPr>
          <p:cNvPr id="600" name="CustomShape 3"/>
          <p:cNvSpPr/>
          <p:nvPr/>
        </p:nvSpPr>
        <p:spPr>
          <a:xfrm rot="16200000">
            <a:off x="7017839" y="4433759"/>
            <a:ext cx="1195201" cy="2836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5400" y="0"/>
                </a:moveTo>
                <a:lnTo>
                  <a:pt x="21600" y="0"/>
                </a:lnTo>
                <a:lnTo>
                  <a:pt x="16200" y="21600"/>
                </a:lnTo>
                <a:lnTo>
                  <a:pt x="0" y="21600"/>
                </a:lnTo>
                <a:lnTo>
                  <a:pt x="5400" y="0"/>
                </a:lnTo>
              </a:path>
            </a:pathLst>
          </a:custGeom>
          <a:solidFill>
            <a:srgbClr val="EEEEEE"/>
          </a:solidFill>
          <a:ln w="3240">
            <a:solidFill>
              <a:srgbClr val="000000"/>
            </a:solidFill>
            <a:custDash>
              <a:ds d="1000000" sp="400000"/>
            </a:custDash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601" name="CustomShape 4"/>
          <p:cNvSpPr/>
          <p:nvPr/>
        </p:nvSpPr>
        <p:spPr>
          <a:xfrm rot="16200000">
            <a:off x="4729679" y="4713120"/>
            <a:ext cx="779041" cy="1742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5400" y="0"/>
                </a:moveTo>
                <a:lnTo>
                  <a:pt x="21600" y="0"/>
                </a:lnTo>
                <a:lnTo>
                  <a:pt x="16200" y="21600"/>
                </a:lnTo>
                <a:lnTo>
                  <a:pt x="0" y="21600"/>
                </a:lnTo>
                <a:lnTo>
                  <a:pt x="5400" y="0"/>
                </a:lnTo>
              </a:path>
            </a:pathLst>
          </a:custGeom>
          <a:solidFill>
            <a:srgbClr val="729FCF"/>
          </a:solidFill>
          <a:ln w="3240">
            <a:solidFill>
              <a:srgbClr val="3465A4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602" name="Line 5"/>
          <p:cNvSpPr/>
          <p:nvPr/>
        </p:nvSpPr>
        <p:spPr>
          <a:xfrm flipV="1">
            <a:off x="4475879" y="4800599"/>
            <a:ext cx="610561" cy="79201"/>
          </a:xfrm>
          <a:prstGeom prst="line">
            <a:avLst/>
          </a:prstGeom>
          <a:ln w="3240">
            <a:solidFill>
              <a:srgbClr val="000000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603" name="Line 6"/>
          <p:cNvSpPr/>
          <p:nvPr/>
        </p:nvSpPr>
        <p:spPr>
          <a:xfrm flipV="1">
            <a:off x="5300640" y="4392360"/>
            <a:ext cx="273961" cy="499681"/>
          </a:xfrm>
          <a:prstGeom prst="line">
            <a:avLst/>
          </a:prstGeom>
          <a:ln w="12600">
            <a:solidFill>
              <a:srgbClr val="000000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604" name="Line 7"/>
          <p:cNvSpPr/>
          <p:nvPr/>
        </p:nvSpPr>
        <p:spPr>
          <a:xfrm flipV="1">
            <a:off x="5669639" y="4570560"/>
            <a:ext cx="39601" cy="325441"/>
          </a:xfrm>
          <a:prstGeom prst="line">
            <a:avLst/>
          </a:prstGeom>
          <a:ln w="12600">
            <a:solidFill>
              <a:srgbClr val="000000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605" name="Line 8"/>
          <p:cNvSpPr/>
          <p:nvPr/>
        </p:nvSpPr>
        <p:spPr>
          <a:xfrm flipH="1" flipV="1">
            <a:off x="5942879" y="4705559"/>
            <a:ext cx="82441" cy="198721"/>
          </a:xfrm>
          <a:prstGeom prst="line">
            <a:avLst/>
          </a:prstGeom>
          <a:ln w="12600">
            <a:solidFill>
              <a:srgbClr val="000000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606" name="Line 9"/>
          <p:cNvSpPr/>
          <p:nvPr/>
        </p:nvSpPr>
        <p:spPr>
          <a:xfrm flipH="1" flipV="1">
            <a:off x="6153120" y="4840559"/>
            <a:ext cx="193681" cy="47881"/>
          </a:xfrm>
          <a:prstGeom prst="line">
            <a:avLst/>
          </a:prstGeom>
          <a:ln w="12600">
            <a:solidFill>
              <a:srgbClr val="000000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607" name="Line 10"/>
          <p:cNvSpPr/>
          <p:nvPr/>
        </p:nvSpPr>
        <p:spPr>
          <a:xfrm flipH="1">
            <a:off x="6442920" y="4877639"/>
            <a:ext cx="173521" cy="85681"/>
          </a:xfrm>
          <a:prstGeom prst="line">
            <a:avLst/>
          </a:prstGeom>
          <a:ln w="12600">
            <a:solidFill>
              <a:srgbClr val="000000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608" name="Line 11"/>
          <p:cNvSpPr/>
          <p:nvPr/>
        </p:nvSpPr>
        <p:spPr>
          <a:xfrm flipH="1">
            <a:off x="6684480" y="4885559"/>
            <a:ext cx="82081" cy="216721"/>
          </a:xfrm>
          <a:prstGeom prst="line">
            <a:avLst/>
          </a:prstGeom>
          <a:ln w="12600">
            <a:solidFill>
              <a:srgbClr val="000000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609" name="Line 12"/>
          <p:cNvSpPr/>
          <p:nvPr/>
        </p:nvSpPr>
        <p:spPr>
          <a:xfrm>
            <a:off x="6893279" y="4881599"/>
            <a:ext cx="17281" cy="426600"/>
          </a:xfrm>
          <a:prstGeom prst="line">
            <a:avLst/>
          </a:prstGeom>
          <a:ln w="12600">
            <a:solidFill>
              <a:srgbClr val="000000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610" name="CustomShape 13"/>
          <p:cNvSpPr/>
          <p:nvPr/>
        </p:nvSpPr>
        <p:spPr>
          <a:xfrm rot="16200000">
            <a:off x="6771960" y="4720680"/>
            <a:ext cx="779041" cy="1742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5395" y="0"/>
                </a:moveTo>
                <a:lnTo>
                  <a:pt x="21600" y="0"/>
                </a:lnTo>
                <a:lnTo>
                  <a:pt x="16198" y="21600"/>
                </a:lnTo>
                <a:lnTo>
                  <a:pt x="0" y="21600"/>
                </a:lnTo>
                <a:lnTo>
                  <a:pt x="5395" y="0"/>
                </a:lnTo>
              </a:path>
            </a:pathLst>
          </a:custGeom>
          <a:solidFill>
            <a:srgbClr val="729FCF"/>
          </a:solidFill>
          <a:ln w="3240">
            <a:solidFill>
              <a:srgbClr val="3465A4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611" name="Line 14"/>
          <p:cNvSpPr/>
          <p:nvPr/>
        </p:nvSpPr>
        <p:spPr>
          <a:xfrm flipV="1">
            <a:off x="5098319" y="4531319"/>
            <a:ext cx="2018161" cy="269281"/>
          </a:xfrm>
          <a:prstGeom prst="line">
            <a:avLst/>
          </a:prstGeom>
          <a:ln w="3240">
            <a:solidFill>
              <a:srgbClr val="000000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612" name="Line 15"/>
          <p:cNvSpPr/>
          <p:nvPr/>
        </p:nvSpPr>
        <p:spPr>
          <a:xfrm flipV="1">
            <a:off x="7116480" y="4451760"/>
            <a:ext cx="610921" cy="79561"/>
          </a:xfrm>
          <a:prstGeom prst="line">
            <a:avLst/>
          </a:prstGeom>
          <a:ln w="3240">
            <a:solidFill>
              <a:srgbClr val="000000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pic>
        <p:nvPicPr>
          <p:cNvPr id="613" name="image33.png" descr="image3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49839" y="1408320"/>
            <a:ext cx="4296961" cy="2416681"/>
          </a:xfrm>
          <a:prstGeom prst="rect">
            <a:avLst/>
          </a:prstGeom>
          <a:ln w="12700">
            <a:miter lim="400000"/>
          </a:ln>
        </p:spPr>
      </p:pic>
      <p:sp>
        <p:nvSpPr>
          <p:cNvPr id="614" name="CustomShape 16"/>
          <p:cNvSpPr/>
          <p:nvPr/>
        </p:nvSpPr>
        <p:spPr>
          <a:xfrm>
            <a:off x="5100480" y="1154519"/>
            <a:ext cx="2514241" cy="29689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lnTo>
                  <a:pt x="21600" y="16131"/>
                </a:lnTo>
                <a:lnTo>
                  <a:pt x="20018" y="16131"/>
                </a:lnTo>
                <a:lnTo>
                  <a:pt x="20018" y="0"/>
                </a:lnTo>
                <a:lnTo>
                  <a:pt x="0" y="0"/>
                </a:lnTo>
                <a:lnTo>
                  <a:pt x="0" y="1848"/>
                </a:lnTo>
              </a:path>
            </a:pathLst>
          </a:custGeom>
          <a:ln w="3240">
            <a:solidFill>
              <a:srgbClr val="000000"/>
            </a:solidFill>
            <a:tailEnd type="triangle"/>
          </a:ln>
        </p:spPr>
        <p:txBody>
          <a:bodyPr lIns="46799" tIns="46799" rIns="46799" bIns="46799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04" name="CustomShape 2"/>
          <p:cNvSpPr txBox="1"/>
          <p:nvPr/>
        </p:nvSpPr>
        <p:spPr>
          <a:xfrm>
            <a:off x="2773080" y="575449"/>
            <a:ext cx="5739481" cy="3216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pc="-1" sz="2000">
                <a:latin typeface="Geneva"/>
                <a:ea typeface="Geneva"/>
                <a:cs typeface="Geneva"/>
                <a:sym typeface="Geneva"/>
              </a:defRPr>
            </a:lvl1pPr>
          </a:lstStyle>
          <a:p>
            <a:pPr/>
            <a:r>
              <a:t>McStas “particle” model</a:t>
            </a:r>
          </a:p>
        </p:txBody>
      </p:sp>
      <p:sp>
        <p:nvSpPr>
          <p:cNvPr id="205" name="Line 3"/>
          <p:cNvSpPr/>
          <p:nvPr/>
        </p:nvSpPr>
        <p:spPr>
          <a:xfrm>
            <a:off x="4468319" y="3421439"/>
            <a:ext cx="2594881" cy="1"/>
          </a:xfrm>
          <a:prstGeom prst="line">
            <a:avLst/>
          </a:prstGeom>
          <a:ln w="25400">
            <a:solidFill>
              <a:srgbClr val="0000FF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206" name="CustomShape 5"/>
          <p:cNvSpPr/>
          <p:nvPr/>
        </p:nvSpPr>
        <p:spPr>
          <a:xfrm>
            <a:off x="135006" y="1098813"/>
            <a:ext cx="4060254" cy="2560791"/>
          </a:xfrm>
          <a:prstGeom prst="rect">
            <a:avLst/>
          </a:prstGeom>
          <a:solidFill>
            <a:srgbClr val="FFFFFF"/>
          </a:solidFill>
          <a:ln w="25560">
            <a:solidFill>
              <a:srgbClr val="0000CC"/>
            </a:solidFill>
          </a:ln>
          <a:effectLst>
            <a:outerShdw sx="100000" sy="100000" kx="0" ky="0" algn="b" rotWithShape="0" blurRad="0" dist="12218" dir="2700000">
              <a:srgbClr val="808080"/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039" tIns="50039" rIns="50039" bIns="50039" anchor="ctr">
            <a:spAutoFit/>
          </a:bodyPr>
          <a:lstStyle/>
          <a:p>
            <a:pPr>
              <a:defRPr spc="-1">
                <a:latin typeface="Geneva"/>
                <a:ea typeface="Geneva"/>
                <a:cs typeface="Geneva"/>
                <a:sym typeface="Geneva"/>
              </a:defRPr>
            </a:pPr>
            <a:r>
              <a:t>Neutron ray/package:</a:t>
            </a:r>
          </a:p>
          <a:p>
            <a:pPr>
              <a:defRPr spc="-1">
                <a:latin typeface="Geneva"/>
                <a:ea typeface="Geneva"/>
                <a:cs typeface="Geneva"/>
                <a:sym typeface="Geneva"/>
              </a:defRPr>
            </a:pPr>
            <a:r>
              <a:t>Weight: (p) # neutrons left in the 	package</a:t>
            </a:r>
            <a:br/>
            <a:r>
              <a:t>Position: (x, y, z)</a:t>
            </a:r>
          </a:p>
          <a:p>
            <a:pPr>
              <a:defRPr spc="-1">
                <a:latin typeface="Geneva"/>
                <a:ea typeface="Geneva"/>
                <a:cs typeface="Geneva"/>
                <a:sym typeface="Geneva"/>
              </a:defRPr>
            </a:pPr>
            <a:r>
              <a:t>Velocity: (v</a:t>
            </a:r>
            <a:r>
              <a:rPr baseline="-37500"/>
              <a:t>x</a:t>
            </a:r>
            <a:r>
              <a:t>, v</a:t>
            </a:r>
            <a:r>
              <a:rPr baseline="-37500"/>
              <a:t>y</a:t>
            </a:r>
            <a:r>
              <a:t>, v</a:t>
            </a:r>
            <a:r>
              <a:rPr baseline="-37500"/>
              <a:t>z</a:t>
            </a:r>
            <a:r>
              <a:t>)</a:t>
            </a:r>
          </a:p>
          <a:p>
            <a:pPr>
              <a:defRPr spc="-1">
                <a:latin typeface="Geneva"/>
                <a:ea typeface="Geneva"/>
                <a:cs typeface="Geneva"/>
                <a:sym typeface="Geneva"/>
              </a:defRPr>
            </a:pPr>
            <a:r>
              <a:t>Polarization: (s</a:t>
            </a:r>
            <a:r>
              <a:rPr baseline="-37500"/>
              <a:t>x</a:t>
            </a:r>
            <a:r>
              <a:t>, s</a:t>
            </a:r>
            <a:r>
              <a:rPr baseline="-37500"/>
              <a:t>y</a:t>
            </a:r>
            <a:r>
              <a:t>, s</a:t>
            </a:r>
            <a:r>
              <a:rPr baseline="-37500"/>
              <a:t>z</a:t>
            </a:r>
            <a:r>
              <a:t>)</a:t>
            </a:r>
          </a:p>
          <a:p>
            <a:pPr>
              <a:defRPr spc="-1">
                <a:latin typeface="Geneva"/>
                <a:ea typeface="Geneva"/>
                <a:cs typeface="Geneva"/>
                <a:sym typeface="Geneva"/>
              </a:defRPr>
            </a:pPr>
            <a:r>
              <a:t>Time: (t)</a:t>
            </a:r>
          </a:p>
        </p:txBody>
      </p:sp>
      <p:sp>
        <p:nvSpPr>
          <p:cNvPr id="207" name="Line 6"/>
          <p:cNvSpPr/>
          <p:nvPr/>
        </p:nvSpPr>
        <p:spPr>
          <a:xfrm flipV="1">
            <a:off x="5603779" y="2869499"/>
            <a:ext cx="136801" cy="994322"/>
          </a:xfrm>
          <a:prstGeom prst="line">
            <a:avLst/>
          </a:prstGeom>
          <a:ln w="12700">
            <a:solidFill>
              <a:srgbClr val="000000"/>
            </a:solidFill>
            <a:tailEnd type="stealth"/>
          </a:ln>
        </p:spPr>
        <p:txBody>
          <a:bodyPr lIns="45719" rIns="45719"/>
          <a:lstStyle/>
          <a:p>
            <a:pPr/>
          </a:p>
        </p:txBody>
      </p:sp>
      <p:sp>
        <p:nvSpPr>
          <p:cNvPr id="208" name="Formula 9"/>
          <p:cNvSpPr txBox="1"/>
          <p:nvPr/>
        </p:nvSpPr>
        <p:spPr>
          <a:xfrm>
            <a:off x="7077599" y="3494880"/>
            <a:ext cx="262441" cy="3664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14:m>
              <m:oMathPara>
                <m:oMathParaPr>
                  <m:jc m:val="left"/>
                </m:oMathParaPr>
                <m:oMath>
                  <m:r>
                    <a:rPr xmlns:a="http://schemas.openxmlformats.org/drawingml/2006/main" sz="1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P</m:t>
                  </m:r>
                </m:oMath>
              </m:oMathPara>
            </a14:m>
          </a:p>
        </p:txBody>
      </p:sp>
      <p:sp>
        <p:nvSpPr>
          <p:cNvPr id="209" name="Formula 10"/>
          <p:cNvSpPr txBox="1"/>
          <p:nvPr/>
        </p:nvSpPr>
        <p:spPr>
          <a:xfrm>
            <a:off x="3219840" y="4215239"/>
            <a:ext cx="4332246" cy="7051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14:m>
              <m:oMathPara>
                <m:oMathParaPr>
                  <m:jc m:val="left"/>
                </m:oMathParaPr>
                <m:oMath>
                  <m:sSub>
                    <m:e>
                      <m:r>
                        <a:rPr xmlns:a="http://schemas.openxmlformats.org/drawingml/2006/main" sz="1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</m:e>
                    <m:sub>
                      <m:r>
                        <a:rPr xmlns:a="http://schemas.openxmlformats.org/drawingml/2006/main" sz="1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  <m:r>
                        <a:rPr xmlns:a="http://schemas.openxmlformats.org/drawingml/2006/main" sz="1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xmlns:a="http://schemas.openxmlformats.org/drawingml/2006/main" sz="1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</m:sub>
                  </m:sSub>
                  <m:r>
                    <a:rPr xmlns:a="http://schemas.openxmlformats.org/drawingml/2006/main" sz="1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1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2</m:t>
                  </m:r>
                  <m:d>
                    <m:dPr>
                      <m:ctrlPr>
                        <a:rPr xmlns:a="http://schemas.openxmlformats.org/drawingml/2006/main" sz="1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</m:dPr>
                    <m:e>
                      <m:d>
                        <m:dPr>
                          <m:ctrlPr>
                            <a:rPr xmlns:a="http://schemas.openxmlformats.org/drawingml/2006/main" sz="19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  <m:begChr m:val="⟨"/>
                          <m:endChr m:val="⟩"/>
                        </m:dPr>
                        <m:e>
                          <m:limUpp>
                            <m:e>
                              <m:sSub>
                                <m:e>
                                  <m:r>
                                    <a:rPr xmlns:a="http://schemas.openxmlformats.org/drawingml/2006/main" sz="19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s</m:t>
                                  </m:r>
                                </m:e>
                                <m:sub>
                                  <m:r>
                                    <a:rPr xmlns:a="http://schemas.openxmlformats.org/drawingml/2006/main" sz="19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  <m:r>
                                    <a:rPr xmlns:a="http://schemas.openxmlformats.org/drawingml/2006/main" sz="19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xmlns:a="http://schemas.openxmlformats.org/drawingml/2006/main" sz="19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</m:sSub>
                            </m:e>
                            <m:lim>
                              <m:r>
                                <m:rPr>
                                  <m:sty m:val="p"/>
                                </m:rPr>
                                <a:rPr xmlns:a="http://schemas.openxmlformats.org/drawingml/2006/main" sz="19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^</m:t>
                              </m:r>
                            </m:lim>
                          </m:limUpp>
                        </m:e>
                      </m:d>
                      <m:limUpp>
                        <m:e>
                          <m:sSub>
                            <m:e>
                              <m:r>
                                <a:rPr xmlns:a="http://schemas.openxmlformats.org/drawingml/2006/main" sz="19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e>
                            <m:sub>
                              <m:r>
                                <a:rPr xmlns:a="http://schemas.openxmlformats.org/drawingml/2006/main" sz="19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xmlns:a="http://schemas.openxmlformats.org/drawingml/2006/main" sz="19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xmlns:a="http://schemas.openxmlformats.org/drawingml/2006/main" sz="19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</m:e>
                        <m:lim>
                          <m:r>
                            <m:rPr>
                              <m:sty m:val="p"/>
                            </m:rPr>
                            <a:rPr xmlns:a="http://schemas.openxmlformats.org/drawingml/2006/main" sz="19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^</m:t>
                          </m:r>
                        </m:lim>
                      </m:limUpp>
                      <m:r>
                        <a:rPr xmlns:a="http://schemas.openxmlformats.org/drawingml/2006/main" sz="1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xmlns:a="http://schemas.openxmlformats.org/drawingml/2006/main" sz="19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  <m:begChr m:val="⟨"/>
                          <m:endChr m:val="⟩"/>
                        </m:dPr>
                        <m:e>
                          <m:limUpp>
                            <m:e>
                              <m:sSub>
                                <m:e>
                                  <m:r>
                                    <a:rPr xmlns:a="http://schemas.openxmlformats.org/drawingml/2006/main" sz="19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s</m:t>
                                  </m:r>
                                </m:e>
                                <m:sub>
                                  <m:r>
                                    <a:rPr xmlns:a="http://schemas.openxmlformats.org/drawingml/2006/main" sz="19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y</m:t>
                                  </m:r>
                                  <m:r>
                                    <a:rPr xmlns:a="http://schemas.openxmlformats.org/drawingml/2006/main" sz="19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xmlns:a="http://schemas.openxmlformats.org/drawingml/2006/main" sz="19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</m:sSub>
                            </m:e>
                            <m:lim>
                              <m:r>
                                <m:rPr>
                                  <m:sty m:val="p"/>
                                </m:rPr>
                                <a:rPr xmlns:a="http://schemas.openxmlformats.org/drawingml/2006/main" sz="19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^</m:t>
                              </m:r>
                            </m:lim>
                          </m:limUpp>
                        </m:e>
                      </m:d>
                      <m:limUpp>
                        <m:e>
                          <m:sSub>
                            <m:e>
                              <m:r>
                                <a:rPr xmlns:a="http://schemas.openxmlformats.org/drawingml/2006/main" sz="19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e>
                            <m:sub>
                              <m:r>
                                <a:rPr xmlns:a="http://schemas.openxmlformats.org/drawingml/2006/main" sz="19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  <m:r>
                                <a:rPr xmlns:a="http://schemas.openxmlformats.org/drawingml/2006/main" sz="19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xmlns:a="http://schemas.openxmlformats.org/drawingml/2006/main" sz="19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</m:e>
                        <m:lim>
                          <m:r>
                            <m:rPr>
                              <m:sty m:val="p"/>
                            </m:rPr>
                            <a:rPr xmlns:a="http://schemas.openxmlformats.org/drawingml/2006/main" sz="19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^</m:t>
                          </m:r>
                        </m:lim>
                      </m:limUpp>
                      <m:r>
                        <a:rPr xmlns:a="http://schemas.openxmlformats.org/drawingml/2006/main" sz="1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xmlns:a="http://schemas.openxmlformats.org/drawingml/2006/main" sz="19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  <m:begChr m:val="⟨"/>
                          <m:endChr m:val="⟩"/>
                        </m:dPr>
                        <m:e>
                          <m:limUpp>
                            <m:e>
                              <m:sSub>
                                <m:e>
                                  <m:r>
                                    <a:rPr xmlns:a="http://schemas.openxmlformats.org/drawingml/2006/main" sz="19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s</m:t>
                                  </m:r>
                                </m:e>
                                <m:sub>
                                  <m:r>
                                    <a:rPr xmlns:a="http://schemas.openxmlformats.org/drawingml/2006/main" sz="19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z</m:t>
                                  </m:r>
                                  <m:r>
                                    <a:rPr xmlns:a="http://schemas.openxmlformats.org/drawingml/2006/main" sz="19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xmlns:a="http://schemas.openxmlformats.org/drawingml/2006/main" sz="19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</m:sSub>
                            </m:e>
                            <m:lim>
                              <m:r>
                                <m:rPr>
                                  <m:sty m:val="p"/>
                                </m:rPr>
                                <a:rPr xmlns:a="http://schemas.openxmlformats.org/drawingml/2006/main" sz="19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^</m:t>
                              </m:r>
                            </m:lim>
                          </m:limUpp>
                        </m:e>
                      </m:d>
                      <m:limUpp>
                        <m:e>
                          <m:sSub>
                            <m:e>
                              <m:r>
                                <a:rPr xmlns:a="http://schemas.openxmlformats.org/drawingml/2006/main" sz="19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e>
                            <m:sub>
                              <m:r>
                                <a:rPr xmlns:a="http://schemas.openxmlformats.org/drawingml/2006/main" sz="19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z</m:t>
                              </m:r>
                              <m:r>
                                <a:rPr xmlns:a="http://schemas.openxmlformats.org/drawingml/2006/main" sz="19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xmlns:a="http://schemas.openxmlformats.org/drawingml/2006/main" sz="19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</m:e>
                        <m:lim>
                          <m:r>
                            <m:rPr>
                              <m:sty m:val="p"/>
                            </m:rPr>
                            <a:rPr xmlns:a="http://schemas.openxmlformats.org/drawingml/2006/main" sz="19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^</m:t>
                          </m:r>
                        </m:lim>
                      </m:limUpp>
                    </m:e>
                  </m:d>
                </m:oMath>
              </m:oMathPara>
            </a14:m>
          </a:p>
        </p:txBody>
      </p:sp>
      <p:sp>
        <p:nvSpPr>
          <p:cNvPr id="210" name="CustomShape 11"/>
          <p:cNvSpPr txBox="1"/>
          <p:nvPr/>
        </p:nvSpPr>
        <p:spPr>
          <a:xfrm>
            <a:off x="3110483" y="5049726"/>
            <a:ext cx="4861081" cy="2090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0600" tIns="30600" rIns="30600" bIns="30600">
            <a:spAutoFit/>
          </a:bodyPr>
          <a:lstStyle/>
          <a:p>
            <a:pPr>
              <a:defRPr spc="-1" sz="1100"/>
            </a:pPr>
            <a:r>
              <a:t>From G. Williams: </a:t>
            </a:r>
            <a:r>
              <a:rPr i="1"/>
              <a:t>“Polarized neutrons”, Oxford Science Publ.</a:t>
            </a:r>
            <a:r>
              <a:t>, 1988</a:t>
            </a:r>
          </a:p>
        </p:txBody>
      </p:sp>
      <p:grpSp>
        <p:nvGrpSpPr>
          <p:cNvPr id="213" name="Group"/>
          <p:cNvGrpSpPr/>
          <p:nvPr/>
        </p:nvGrpSpPr>
        <p:grpSpPr>
          <a:xfrm>
            <a:off x="5382123" y="3167867"/>
            <a:ext cx="521394" cy="475826"/>
            <a:chOff x="0" y="0"/>
            <a:chExt cx="521393" cy="475824"/>
          </a:xfrm>
        </p:grpSpPr>
        <p:sp>
          <p:nvSpPr>
            <p:cNvPr id="211" name="Oval"/>
            <p:cNvSpPr/>
            <p:nvPr/>
          </p:nvSpPr>
          <p:spPr>
            <a:xfrm rot="21414600">
              <a:off x="11756" y="13092"/>
              <a:ext cx="497881" cy="449641"/>
            </a:xfrm>
            <a:prstGeom prst="ellipse">
              <a:avLst/>
            </a:prstGeom>
            <a:solidFill>
              <a:srgbClr val="0000FF"/>
            </a:solidFill>
            <a:ln w="25560" cap="flat">
              <a:solidFill>
                <a:srgbClr val="0000FF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>
                <a:defRPr spc="-1" sz="2200">
                  <a:solidFill>
                    <a:srgbClr val="FFFF00"/>
                  </a:solidFill>
                  <a:latin typeface="Lucida Grande"/>
                  <a:ea typeface="Lucida Grande"/>
                  <a:cs typeface="Lucida Grande"/>
                  <a:sym typeface="Lucida Grande"/>
                </a:defRPr>
              </a:pPr>
            </a:p>
          </p:txBody>
        </p:sp>
        <p:sp>
          <p:nvSpPr>
            <p:cNvPr id="212" name="n"/>
            <p:cNvSpPr txBox="1"/>
            <p:nvPr/>
          </p:nvSpPr>
          <p:spPr>
            <a:xfrm rot="21414600">
              <a:off x="169849" y="59872"/>
              <a:ext cx="326494" cy="330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>
                <a:defRPr spc="-1" sz="2200">
                  <a:solidFill>
                    <a:srgbClr val="FFFF00"/>
                  </a:solidFill>
                  <a:latin typeface="Lucida Grande"/>
                  <a:ea typeface="Lucida Grande"/>
                  <a:cs typeface="Lucida Grande"/>
                  <a:sym typeface="Lucida Grande"/>
                </a:defRPr>
              </a:lvl1pPr>
            </a:lstStyle>
            <a:p>
              <a:pPr/>
              <a:r>
                <a:t>n</a:t>
              </a:r>
            </a:p>
          </p:txBody>
        </p:sp>
      </p:grpSp>
      <p:sp>
        <p:nvSpPr>
          <p:cNvPr id="214" name="Formula 13"/>
          <p:cNvSpPr txBox="1"/>
          <p:nvPr/>
        </p:nvSpPr>
        <p:spPr>
          <a:xfrm>
            <a:off x="5854339" y="2712540"/>
            <a:ext cx="262441" cy="3807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14:m>
              <m:oMathPara>
                <m:oMathParaPr>
                  <m:jc m:val="left"/>
                </m:oMathParaPr>
                <m:oMath>
                  <m:sSub>
                    <m:e>
                      <m:r>
                        <a:rPr xmlns:a="http://schemas.openxmlformats.org/drawingml/2006/main" sz="1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</m:e>
                    <m:sub>
                      <m:r>
                        <a:rPr xmlns:a="http://schemas.openxmlformats.org/drawingml/2006/main" sz="1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</m:sub>
                  </m:sSub>
                </m:oMath>
              </m:oMathPara>
            </a14:m>
          </a:p>
        </p:txBody>
      </p:sp>
      <p:grpSp>
        <p:nvGrpSpPr>
          <p:cNvPr id="217" name="Group"/>
          <p:cNvGrpSpPr/>
          <p:nvPr/>
        </p:nvGrpSpPr>
        <p:grpSpPr>
          <a:xfrm>
            <a:off x="6975888" y="1323516"/>
            <a:ext cx="3683956" cy="1185608"/>
            <a:chOff x="0" y="0"/>
            <a:chExt cx="3683954" cy="1185606"/>
          </a:xfrm>
        </p:grpSpPr>
        <p:sp>
          <p:nvSpPr>
            <p:cNvPr id="215" name="Formula 7"/>
            <p:cNvSpPr txBox="1"/>
            <p:nvPr/>
          </p:nvSpPr>
          <p:spPr>
            <a:xfrm>
              <a:off x="0" y="326299"/>
              <a:ext cx="3683955" cy="8593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2400"/>
              </a:lvl1pPr>
            </a:lstStyle>
            <a:p>
              <a:pPr/>
              <a14:m>
                <m:oMathPara>
                  <m:oMathParaPr>
                    <m:jc m:val="left"/>
                  </m:oMathParaPr>
                  <m:oMath>
                    <m:sSub>
                      <m:e>
                        <m:r>
                          <a:rPr xmlns:a="http://schemas.openxmlformats.org/drawingml/2006/main" sz="21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a:rPr xmlns:a="http://schemas.openxmlformats.org/drawingml/2006/main" sz="21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sub>
                    </m:sSub>
                    <m:r>
                      <a:rPr xmlns:a="http://schemas.openxmlformats.org/drawingml/2006/main" sz="21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xmlns:a="http://schemas.openxmlformats.org/drawingml/2006/main" sz="21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  <m:type m:val="bar"/>
                      </m:fPr>
                      <m:num>
                        <m:r>
                          <a:rPr xmlns:a="http://schemas.openxmlformats.org/drawingml/2006/main" sz="21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e>
                            <m:r>
                              <a:rPr xmlns:a="http://schemas.openxmlformats.org/drawingml/2006/main" sz="21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p</m:t>
                            </m:r>
                          </m:e>
                          <m:sub>
                            <m:r>
                              <a:rPr xmlns:a="http://schemas.openxmlformats.org/drawingml/2006/main" sz="21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n</m:t>
                            </m:r>
                          </m:sub>
                        </m:sSub>
                      </m:den>
                    </m:f>
                    <m:nary>
                      <m:naryPr>
                        <m:ctrlPr>
                          <a:rPr xmlns:a="http://schemas.openxmlformats.org/drawingml/2006/main" sz="21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  <m:chr m:val="∑"/>
                        <m:limLoc m:val="undOvr"/>
                        <m:grow m:val="0"/>
                        <m:subHide m:val="off"/>
                        <m:supHide m:val="off"/>
                      </m:naryPr>
                      <m:sub>
                        <m:r>
                          <a:rPr xmlns:a="http://schemas.openxmlformats.org/drawingml/2006/main" sz="21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  <m:sup>
                        <m:r>
                          <a:rPr xmlns:a="http://schemas.openxmlformats.org/drawingml/2006/main" sz="21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p</m:t>
                        </m:r>
                      </m:sup>
                      <m:e>
                        <m:sSub>
                          <m:e>
                            <m:r>
                              <a:rPr xmlns:a="http://schemas.openxmlformats.org/drawingml/2006/main" sz="21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P</m:t>
                            </m:r>
                          </m:e>
                          <m:sub>
                            <m:r>
                              <a:rPr xmlns:a="http://schemas.openxmlformats.org/drawingml/2006/main" sz="21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i</m:t>
                            </m:r>
                            <m:r>
                              <a:rPr xmlns:a="http://schemas.openxmlformats.org/drawingml/2006/main" sz="21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xmlns:a="http://schemas.openxmlformats.org/drawingml/2006/main" sz="21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n</m:t>
                            </m:r>
                          </m:sub>
                        </m:sSub>
                      </m:e>
                    </m:nary>
                    <m:r>
                      <a:rPr xmlns:a="http://schemas.openxmlformats.org/drawingml/2006/main" sz="21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;</m:t>
                    </m:r>
                    <m:r>
                      <a:rPr xmlns:a="http://schemas.openxmlformats.org/drawingml/2006/main" sz="21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/>
                    </m:r>
                    <m:r>
                      <a:rPr xmlns:a="http://schemas.openxmlformats.org/drawingml/2006/main" sz="21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n</m:t>
                    </m:r>
                    <m:r>
                      <a:rPr xmlns:a="http://schemas.openxmlformats.org/drawingml/2006/main" sz="21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xmlns:a="http://schemas.openxmlformats.org/drawingml/2006/main" sz="21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r</m:t>
                    </m:r>
                    <m:r>
                      <a:rPr xmlns:a="http://schemas.openxmlformats.org/drawingml/2006/main" sz="21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a</m:t>
                    </m:r>
                    <m:r>
                      <a:rPr xmlns:a="http://schemas.openxmlformats.org/drawingml/2006/main" sz="21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y</m:t>
                    </m:r>
                    <m:r>
                      <a:rPr xmlns:a="http://schemas.openxmlformats.org/drawingml/2006/main" sz="21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n</m:t>
                    </m:r>
                    <m:r>
                      <a:rPr xmlns:a="http://schemas.openxmlformats.org/drawingml/2006/main" sz="21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u</m:t>
                    </m:r>
                    <m:r>
                      <a:rPr xmlns:a="http://schemas.openxmlformats.org/drawingml/2006/main" sz="21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m</m:t>
                    </m:r>
                    <m:r>
                      <a:rPr xmlns:a="http://schemas.openxmlformats.org/drawingml/2006/main" sz="21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b</m:t>
                    </m:r>
                    <m:r>
                      <a:rPr xmlns:a="http://schemas.openxmlformats.org/drawingml/2006/main" sz="21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e</m:t>
                    </m:r>
                    <m:r>
                      <a:rPr xmlns:a="http://schemas.openxmlformats.org/drawingml/2006/main" sz="21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r</m:t>
                    </m:r>
                  </m:oMath>
                </m:oMathPara>
              </a14:m>
            </a:p>
          </p:txBody>
        </p:sp>
        <p:sp>
          <p:nvSpPr>
            <p:cNvPr id="216" name="“Within one ray”"/>
            <p:cNvSpPr txBox="1"/>
            <p:nvPr/>
          </p:nvSpPr>
          <p:spPr>
            <a:xfrm>
              <a:off x="1231583" y="0"/>
              <a:ext cx="1446809" cy="22195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pPr/>
              <a:r>
                <a:t>“Within one ray”</a:t>
              </a:r>
            </a:p>
          </p:txBody>
        </p:sp>
      </p:grpSp>
      <p:grpSp>
        <p:nvGrpSpPr>
          <p:cNvPr id="220" name="Group"/>
          <p:cNvGrpSpPr/>
          <p:nvPr/>
        </p:nvGrpSpPr>
        <p:grpSpPr>
          <a:xfrm>
            <a:off x="8393600" y="2972929"/>
            <a:ext cx="2196832" cy="1236306"/>
            <a:chOff x="0" y="0"/>
            <a:chExt cx="2196831" cy="1236305"/>
          </a:xfrm>
        </p:grpSpPr>
        <p:sp>
          <p:nvSpPr>
            <p:cNvPr id="218" name="Formula 8"/>
            <p:cNvSpPr txBox="1"/>
            <p:nvPr/>
          </p:nvSpPr>
          <p:spPr>
            <a:xfrm>
              <a:off x="0" y="306459"/>
              <a:ext cx="2196832" cy="92984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1900"/>
              </a:lvl1pPr>
            </a:lstStyle>
            <a:p>
              <a:pPr/>
              <a14:m>
                <m:oMathPara>
                  <m:oMathParaPr>
                    <m:jc m:val="left"/>
                  </m:oMathParaPr>
                  <m:oMath>
                    <m:r>
                      <a:rPr xmlns:a="http://schemas.openxmlformats.org/drawingml/2006/main" sz="2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P</m:t>
                    </m:r>
                    <m:r>
                      <a:rPr xmlns:a="http://schemas.openxmlformats.org/drawingml/2006/main" sz="2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xmlns:a="http://schemas.openxmlformats.org/drawingml/2006/main" sz="23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  <m:type m:val="bar"/>
                      </m:fPr>
                      <m:num>
                        <m:r>
                          <a:rPr xmlns:a="http://schemas.openxmlformats.org/drawingml/2006/main" sz="23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xmlns:a="http://schemas.openxmlformats.org/drawingml/2006/main" sz="23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den>
                    </m:f>
                    <m:nary>
                      <m:naryPr>
                        <m:ctrlPr>
                          <a:rPr xmlns:a="http://schemas.openxmlformats.org/drawingml/2006/main" sz="23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  <m:chr m:val="∑"/>
                        <m:limLoc m:val="undOvr"/>
                        <m:grow m:val="0"/>
                        <m:subHide m:val="off"/>
                        <m:supHide m:val="off"/>
                      </m:naryPr>
                      <m:sub>
                        <m:r>
                          <a:rPr xmlns:a="http://schemas.openxmlformats.org/drawingml/2006/main" sz="23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a:rPr xmlns:a="http://schemas.openxmlformats.org/drawingml/2006/main" sz="23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xmlns:a="http://schemas.openxmlformats.org/drawingml/2006/main" sz="23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xmlns:a="http://schemas.openxmlformats.org/drawingml/2006/main" sz="23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sup>
                      <m:e>
                        <m:sSub>
                          <m:e>
                            <m:r>
                              <a:rPr xmlns:a="http://schemas.openxmlformats.org/drawingml/2006/main" sz="23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P</m:t>
                            </m:r>
                          </m:e>
                          <m:sub>
                            <m:r>
                              <a:rPr xmlns:a="http://schemas.openxmlformats.org/drawingml/2006/main" sz="23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n</m:t>
                            </m:r>
                          </m:sub>
                        </m:sSub>
                      </m:e>
                    </m:nary>
                  </m:oMath>
                </m:oMathPara>
              </a14:m>
            </a:p>
          </p:txBody>
        </p:sp>
        <p:sp>
          <p:nvSpPr>
            <p:cNvPr id="219" name="“Over the beam”"/>
            <p:cNvSpPr txBox="1"/>
            <p:nvPr/>
          </p:nvSpPr>
          <p:spPr>
            <a:xfrm>
              <a:off x="53643" y="0"/>
              <a:ext cx="1492052" cy="22195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pPr/>
              <a:r>
                <a:t>“Over the beam”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09" grpId="1"/>
      <p:bldP build="whole" bldLvl="1" animBg="1" rev="0" advAuto="0" spid="210" grpId="2"/>
      <p:bldP build="whole" bldLvl="1" animBg="1" rev="0" advAuto="0" spid="217" grpId="3"/>
      <p:bldP build="whole" bldLvl="1" animBg="1" rev="0" advAuto="0" spid="220" grpId="4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617" name="CustomShape 2"/>
          <p:cNvSpPr txBox="1"/>
          <p:nvPr/>
        </p:nvSpPr>
        <p:spPr>
          <a:xfrm>
            <a:off x="3099960" y="1026360"/>
            <a:ext cx="5739480" cy="2497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pc="-1">
                <a:latin typeface="Geneva"/>
                <a:ea typeface="Geneva"/>
                <a:cs typeface="Geneva"/>
                <a:sym typeface="Geneva"/>
              </a:defRPr>
            </a:lvl1pPr>
          </a:lstStyle>
          <a:p>
            <a:pPr/>
            <a:r>
              <a:t>Nested fields</a:t>
            </a:r>
          </a:p>
        </p:txBody>
      </p:sp>
      <p:sp>
        <p:nvSpPr>
          <p:cNvPr id="618" name="CustomShape 3"/>
          <p:cNvSpPr/>
          <p:nvPr/>
        </p:nvSpPr>
        <p:spPr>
          <a:xfrm rot="16200000">
            <a:off x="7017839" y="4433759"/>
            <a:ext cx="1195201" cy="2836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5400" y="0"/>
                </a:moveTo>
                <a:lnTo>
                  <a:pt x="21600" y="0"/>
                </a:lnTo>
                <a:lnTo>
                  <a:pt x="16200" y="21600"/>
                </a:lnTo>
                <a:lnTo>
                  <a:pt x="0" y="21600"/>
                </a:lnTo>
                <a:lnTo>
                  <a:pt x="5400" y="0"/>
                </a:lnTo>
              </a:path>
            </a:pathLst>
          </a:custGeom>
          <a:solidFill>
            <a:srgbClr val="EEEEEE"/>
          </a:solidFill>
          <a:ln w="3240">
            <a:solidFill>
              <a:srgbClr val="000000"/>
            </a:solidFill>
            <a:custDash>
              <a:ds d="1000000" sp="400000"/>
            </a:custDash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619" name="CustomShape 4"/>
          <p:cNvSpPr/>
          <p:nvPr/>
        </p:nvSpPr>
        <p:spPr>
          <a:xfrm rot="16200000">
            <a:off x="4729679" y="4713120"/>
            <a:ext cx="779041" cy="1742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5400" y="0"/>
                </a:moveTo>
                <a:lnTo>
                  <a:pt x="21600" y="0"/>
                </a:lnTo>
                <a:lnTo>
                  <a:pt x="16200" y="21600"/>
                </a:lnTo>
                <a:lnTo>
                  <a:pt x="0" y="21600"/>
                </a:lnTo>
                <a:lnTo>
                  <a:pt x="5400" y="0"/>
                </a:lnTo>
              </a:path>
            </a:pathLst>
          </a:custGeom>
          <a:solidFill>
            <a:srgbClr val="729FCF"/>
          </a:solidFill>
          <a:ln w="3240">
            <a:solidFill>
              <a:srgbClr val="3465A4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620" name="Line 5"/>
          <p:cNvSpPr/>
          <p:nvPr/>
        </p:nvSpPr>
        <p:spPr>
          <a:xfrm flipV="1">
            <a:off x="4475879" y="4800599"/>
            <a:ext cx="610561" cy="79201"/>
          </a:xfrm>
          <a:prstGeom prst="line">
            <a:avLst/>
          </a:prstGeom>
          <a:ln w="3240">
            <a:solidFill>
              <a:srgbClr val="000000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621" name="Line 6"/>
          <p:cNvSpPr/>
          <p:nvPr/>
        </p:nvSpPr>
        <p:spPr>
          <a:xfrm flipV="1">
            <a:off x="5300640" y="4392360"/>
            <a:ext cx="273961" cy="499681"/>
          </a:xfrm>
          <a:prstGeom prst="line">
            <a:avLst/>
          </a:prstGeom>
          <a:ln w="12600">
            <a:solidFill>
              <a:srgbClr val="000000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622" name="Line 7"/>
          <p:cNvSpPr/>
          <p:nvPr/>
        </p:nvSpPr>
        <p:spPr>
          <a:xfrm flipV="1">
            <a:off x="5669639" y="4570560"/>
            <a:ext cx="39601" cy="325441"/>
          </a:xfrm>
          <a:prstGeom prst="line">
            <a:avLst/>
          </a:prstGeom>
          <a:ln w="12600">
            <a:solidFill>
              <a:srgbClr val="000000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623" name="Line 8"/>
          <p:cNvSpPr/>
          <p:nvPr/>
        </p:nvSpPr>
        <p:spPr>
          <a:xfrm flipH="1" flipV="1">
            <a:off x="5942879" y="4705559"/>
            <a:ext cx="82441" cy="198721"/>
          </a:xfrm>
          <a:prstGeom prst="line">
            <a:avLst/>
          </a:prstGeom>
          <a:ln w="12600">
            <a:solidFill>
              <a:srgbClr val="000000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624" name="Line 9"/>
          <p:cNvSpPr/>
          <p:nvPr/>
        </p:nvSpPr>
        <p:spPr>
          <a:xfrm flipH="1" flipV="1">
            <a:off x="6153120" y="4840559"/>
            <a:ext cx="193681" cy="47881"/>
          </a:xfrm>
          <a:prstGeom prst="line">
            <a:avLst/>
          </a:prstGeom>
          <a:ln w="12600">
            <a:solidFill>
              <a:srgbClr val="000000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625" name="Line 10"/>
          <p:cNvSpPr/>
          <p:nvPr/>
        </p:nvSpPr>
        <p:spPr>
          <a:xfrm flipH="1">
            <a:off x="6442920" y="4877639"/>
            <a:ext cx="173521" cy="85681"/>
          </a:xfrm>
          <a:prstGeom prst="line">
            <a:avLst/>
          </a:prstGeom>
          <a:ln w="12600">
            <a:solidFill>
              <a:srgbClr val="000000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626" name="Line 11"/>
          <p:cNvSpPr/>
          <p:nvPr/>
        </p:nvSpPr>
        <p:spPr>
          <a:xfrm flipH="1">
            <a:off x="6684480" y="4885559"/>
            <a:ext cx="82081" cy="216721"/>
          </a:xfrm>
          <a:prstGeom prst="line">
            <a:avLst/>
          </a:prstGeom>
          <a:ln w="12600">
            <a:solidFill>
              <a:srgbClr val="000000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627" name="Line 12"/>
          <p:cNvSpPr/>
          <p:nvPr/>
        </p:nvSpPr>
        <p:spPr>
          <a:xfrm>
            <a:off x="6893279" y="4881599"/>
            <a:ext cx="17281" cy="426600"/>
          </a:xfrm>
          <a:prstGeom prst="line">
            <a:avLst/>
          </a:prstGeom>
          <a:ln w="12600">
            <a:solidFill>
              <a:srgbClr val="000000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628" name="CustomShape 13"/>
          <p:cNvSpPr/>
          <p:nvPr/>
        </p:nvSpPr>
        <p:spPr>
          <a:xfrm rot="16200000">
            <a:off x="6771960" y="4720680"/>
            <a:ext cx="779041" cy="1742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5395" y="0"/>
                </a:moveTo>
                <a:lnTo>
                  <a:pt x="21600" y="0"/>
                </a:lnTo>
                <a:lnTo>
                  <a:pt x="16198" y="21600"/>
                </a:lnTo>
                <a:lnTo>
                  <a:pt x="0" y="21600"/>
                </a:lnTo>
                <a:lnTo>
                  <a:pt x="5395" y="0"/>
                </a:lnTo>
              </a:path>
            </a:pathLst>
          </a:custGeom>
          <a:solidFill>
            <a:srgbClr val="729FCF"/>
          </a:solidFill>
          <a:ln w="3240">
            <a:solidFill>
              <a:srgbClr val="3465A4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629" name="Line 14"/>
          <p:cNvSpPr/>
          <p:nvPr/>
        </p:nvSpPr>
        <p:spPr>
          <a:xfrm flipV="1">
            <a:off x="5098319" y="4531319"/>
            <a:ext cx="2018161" cy="269281"/>
          </a:xfrm>
          <a:prstGeom prst="line">
            <a:avLst/>
          </a:prstGeom>
          <a:ln w="3240">
            <a:solidFill>
              <a:srgbClr val="000000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630" name="Line 15"/>
          <p:cNvSpPr/>
          <p:nvPr/>
        </p:nvSpPr>
        <p:spPr>
          <a:xfrm flipV="1">
            <a:off x="7116480" y="4451760"/>
            <a:ext cx="610921" cy="79561"/>
          </a:xfrm>
          <a:prstGeom prst="line">
            <a:avLst/>
          </a:prstGeom>
          <a:ln w="3240">
            <a:solidFill>
              <a:srgbClr val="000000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631" name="CustomShape 16"/>
          <p:cNvSpPr/>
          <p:nvPr/>
        </p:nvSpPr>
        <p:spPr>
          <a:xfrm rot="10800000">
            <a:off x="7616159" y="4127400"/>
            <a:ext cx="368641" cy="15098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10800" y="0"/>
                </a:lnTo>
                <a:lnTo>
                  <a:pt x="10800" y="21600"/>
                </a:lnTo>
                <a:lnTo>
                  <a:pt x="21600" y="21600"/>
                </a:lnTo>
              </a:path>
            </a:pathLst>
          </a:custGeom>
          <a:ln w="3240">
            <a:solidFill>
              <a:srgbClr val="000000"/>
            </a:solidFill>
            <a:tailEnd type="triangle"/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632" name="CustomShape 17"/>
          <p:cNvSpPr/>
          <p:nvPr/>
        </p:nvSpPr>
        <p:spPr>
          <a:xfrm rot="16200000">
            <a:off x="6144479" y="4700160"/>
            <a:ext cx="779041" cy="1742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5400" y="0"/>
                </a:moveTo>
                <a:lnTo>
                  <a:pt x="21600" y="0"/>
                </a:lnTo>
                <a:lnTo>
                  <a:pt x="16200" y="21600"/>
                </a:lnTo>
                <a:lnTo>
                  <a:pt x="0" y="21600"/>
                </a:lnTo>
                <a:lnTo>
                  <a:pt x="5400" y="0"/>
                </a:lnTo>
              </a:path>
            </a:pathLst>
          </a:custGeom>
          <a:solidFill>
            <a:srgbClr val="729FCF"/>
          </a:solidFill>
          <a:ln w="3240">
            <a:solidFill>
              <a:srgbClr val="3465A4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633" name="CustomShape 18"/>
          <p:cNvSpPr/>
          <p:nvPr/>
        </p:nvSpPr>
        <p:spPr>
          <a:xfrm rot="16200000">
            <a:off x="6713280" y="4720680"/>
            <a:ext cx="779041" cy="1742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5395" y="0"/>
                </a:moveTo>
                <a:lnTo>
                  <a:pt x="21600" y="0"/>
                </a:lnTo>
                <a:lnTo>
                  <a:pt x="16198" y="21600"/>
                </a:lnTo>
                <a:lnTo>
                  <a:pt x="0" y="21600"/>
                </a:lnTo>
                <a:lnTo>
                  <a:pt x="5395" y="0"/>
                </a:lnTo>
              </a:path>
            </a:pathLst>
          </a:custGeom>
          <a:solidFill>
            <a:srgbClr val="729FCF"/>
          </a:solidFill>
          <a:ln w="3240">
            <a:solidFill>
              <a:srgbClr val="3465A4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pic>
        <p:nvPicPr>
          <p:cNvPr id="634" name="image34.png" descr="image3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78200" y="1428119"/>
            <a:ext cx="4310641" cy="24246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637" name="CustomShape 2"/>
          <p:cNvSpPr txBox="1"/>
          <p:nvPr/>
        </p:nvSpPr>
        <p:spPr>
          <a:xfrm>
            <a:off x="3099960" y="1026360"/>
            <a:ext cx="5739480" cy="2497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pc="-1">
                <a:latin typeface="Geneva"/>
                <a:ea typeface="Geneva"/>
                <a:cs typeface="Geneva"/>
                <a:sym typeface="Geneva"/>
              </a:defRPr>
            </a:lvl1pPr>
          </a:lstStyle>
          <a:p>
            <a:pPr/>
            <a:r>
              <a:t>Simple McStas sample component</a:t>
            </a:r>
          </a:p>
        </p:txBody>
      </p:sp>
      <p:sp>
        <p:nvSpPr>
          <p:cNvPr id="638" name="CustomShape 3"/>
          <p:cNvSpPr txBox="1"/>
          <p:nvPr/>
        </p:nvSpPr>
        <p:spPr>
          <a:xfrm>
            <a:off x="3119942" y="1776728"/>
            <a:ext cx="4331319" cy="3327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0600" tIns="30600" rIns="30600" bIns="30600">
            <a:spAutoFit/>
          </a:bodyPr>
          <a:lstStyle>
            <a:lvl1pPr>
              <a:defRPr spc="-1" sz="1900"/>
            </a:lvl1pPr>
          </a:lstStyle>
          <a:p>
            <a:pPr/>
            <a:r>
              <a:t>Incoherent.comp has SF / NSF solution </a:t>
            </a:r>
          </a:p>
        </p:txBody>
      </p:sp>
      <p:pic>
        <p:nvPicPr>
          <p:cNvPr id="639" name="Screenshot 2022-06-27 at 11.58.23.png" descr="Screenshot 2022-06-27 at 11.58.2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04042" y="2252053"/>
            <a:ext cx="6518197" cy="250298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642" name="CustomShape 2"/>
          <p:cNvSpPr txBox="1"/>
          <p:nvPr/>
        </p:nvSpPr>
        <p:spPr>
          <a:xfrm>
            <a:off x="3099960" y="1026360"/>
            <a:ext cx="5739480" cy="2497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pc="-1">
                <a:latin typeface="Geneva"/>
                <a:ea typeface="Geneva"/>
                <a:cs typeface="Geneva"/>
                <a:sym typeface="Geneva"/>
              </a:defRPr>
            </a:lvl1pPr>
          </a:lstStyle>
          <a:p>
            <a:pPr/>
            <a:r>
              <a:t>McStas sample component</a:t>
            </a:r>
          </a:p>
        </p:txBody>
      </p:sp>
      <p:pic>
        <p:nvPicPr>
          <p:cNvPr id="643" name="image46.png" descr="image4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47159" y="1644119"/>
            <a:ext cx="3876121" cy="2924282"/>
          </a:xfrm>
          <a:prstGeom prst="rect">
            <a:avLst/>
          </a:prstGeom>
          <a:ln w="12700">
            <a:miter lim="400000"/>
          </a:ln>
        </p:spPr>
      </p:pic>
      <p:pic>
        <p:nvPicPr>
          <p:cNvPr id="644" name="image47.png" descr="image47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150720" y="4628160"/>
            <a:ext cx="5502960" cy="555121"/>
          </a:xfrm>
          <a:prstGeom prst="rect">
            <a:avLst/>
          </a:prstGeom>
          <a:ln w="12700">
            <a:miter lim="400000"/>
          </a:ln>
        </p:spPr>
      </p:pic>
      <p:pic>
        <p:nvPicPr>
          <p:cNvPr id="645" name="image48.png" descr="image48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469680" y="1644119"/>
            <a:ext cx="4272120" cy="2589841"/>
          </a:xfrm>
          <a:prstGeom prst="rect">
            <a:avLst/>
          </a:prstGeom>
          <a:ln w="12700">
            <a:miter lim="400000"/>
          </a:ln>
        </p:spPr>
      </p:pic>
      <p:sp>
        <p:nvSpPr>
          <p:cNvPr id="646" name="CustomShape 3"/>
          <p:cNvSpPr txBox="1"/>
          <p:nvPr/>
        </p:nvSpPr>
        <p:spPr>
          <a:xfrm>
            <a:off x="4350960" y="1364760"/>
            <a:ext cx="3483001" cy="2585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0600" tIns="30600" rIns="30600" bIns="30600">
            <a:spAutoFit/>
          </a:bodyPr>
          <a:lstStyle>
            <a:lvl1pPr>
              <a:defRPr spc="-1" sz="1400"/>
            </a:lvl1pPr>
          </a:lstStyle>
          <a:p>
            <a:pPr/>
            <a:r>
              <a:t>Magnetic single crystal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649" name="CustomShape 2"/>
          <p:cNvSpPr txBox="1"/>
          <p:nvPr/>
        </p:nvSpPr>
        <p:spPr>
          <a:xfrm>
            <a:off x="3099960" y="1026360"/>
            <a:ext cx="5739480" cy="2497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pc="-1">
                <a:latin typeface="Geneva"/>
                <a:ea typeface="Geneva"/>
                <a:cs typeface="Geneva"/>
                <a:sym typeface="Geneva"/>
              </a:defRPr>
            </a:lvl1pPr>
          </a:lstStyle>
          <a:p>
            <a:pPr/>
            <a:r>
              <a:t>McStas sample component</a:t>
            </a:r>
          </a:p>
        </p:txBody>
      </p:sp>
      <p:sp>
        <p:nvSpPr>
          <p:cNvPr id="650" name="CustomShape 3"/>
          <p:cNvSpPr txBox="1"/>
          <p:nvPr/>
        </p:nvSpPr>
        <p:spPr>
          <a:xfrm>
            <a:off x="4384800" y="1528919"/>
            <a:ext cx="4039201" cy="2585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0600" tIns="30600" rIns="30600" bIns="30600">
            <a:spAutoFit/>
          </a:bodyPr>
          <a:lstStyle/>
          <a:p>
            <a:pPr>
              <a:defRPr spc="-1" sz="1400"/>
            </a:pPr>
            <a:r>
              <a:t>Magnetic single crystal – </a:t>
            </a:r>
            <a:r>
              <a:rPr b="1"/>
              <a:t>Unpolarized</a:t>
            </a:r>
            <a:r>
              <a:t> beam</a:t>
            </a:r>
          </a:p>
        </p:txBody>
      </p:sp>
      <p:pic>
        <p:nvPicPr>
          <p:cNvPr id="651" name="image49.png" descr="image4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11999" y="2447999"/>
            <a:ext cx="4766402" cy="3456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652" name="image50.png" descr="image5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459480" y="2447999"/>
            <a:ext cx="4772521" cy="345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655" name="CustomShape 2"/>
          <p:cNvSpPr txBox="1"/>
          <p:nvPr/>
        </p:nvSpPr>
        <p:spPr>
          <a:xfrm>
            <a:off x="3099960" y="1026360"/>
            <a:ext cx="5739480" cy="2497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pc="-1">
                <a:latin typeface="Geneva"/>
                <a:ea typeface="Geneva"/>
                <a:cs typeface="Geneva"/>
                <a:sym typeface="Geneva"/>
              </a:defRPr>
            </a:lvl1pPr>
          </a:lstStyle>
          <a:p>
            <a:pPr/>
            <a:r>
              <a:t>McStas sample component</a:t>
            </a:r>
          </a:p>
        </p:txBody>
      </p:sp>
      <p:sp>
        <p:nvSpPr>
          <p:cNvPr id="656" name="CustomShape 3"/>
          <p:cNvSpPr txBox="1"/>
          <p:nvPr/>
        </p:nvSpPr>
        <p:spPr>
          <a:xfrm>
            <a:off x="4384800" y="1547640"/>
            <a:ext cx="3483001" cy="2585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0600" tIns="30600" rIns="30600" bIns="30600">
            <a:spAutoFit/>
          </a:bodyPr>
          <a:lstStyle/>
          <a:p>
            <a:pPr>
              <a:defRPr spc="-1" sz="1400"/>
            </a:pPr>
            <a:r>
              <a:t>Magnetic single crystal – </a:t>
            </a:r>
            <a:r>
              <a:rPr b="1"/>
              <a:t>Polarized</a:t>
            </a:r>
            <a:r>
              <a:t> beam</a:t>
            </a:r>
          </a:p>
        </p:txBody>
      </p:sp>
      <p:pic>
        <p:nvPicPr>
          <p:cNvPr id="657" name="image51.png" descr="image5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41000" y="2459880"/>
            <a:ext cx="4748401" cy="3444121"/>
          </a:xfrm>
          <a:prstGeom prst="rect">
            <a:avLst/>
          </a:prstGeom>
          <a:ln w="12700">
            <a:miter lim="400000"/>
          </a:ln>
        </p:spPr>
      </p:pic>
      <p:pic>
        <p:nvPicPr>
          <p:cNvPr id="658" name="image52.png" descr="image5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457320" y="2461319"/>
            <a:ext cx="4774681" cy="345816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661" name="CustomShape 2"/>
          <p:cNvSpPr txBox="1"/>
          <p:nvPr/>
        </p:nvSpPr>
        <p:spPr>
          <a:xfrm>
            <a:off x="3099960" y="1026360"/>
            <a:ext cx="5739480" cy="2497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pc="-1">
                <a:latin typeface="Geneva"/>
                <a:ea typeface="Geneva"/>
                <a:cs typeface="Geneva"/>
                <a:sym typeface="Geneva"/>
              </a:defRPr>
            </a:lvl1pPr>
          </a:lstStyle>
          <a:p>
            <a:pPr/>
            <a:r>
              <a:t>McStas sample component</a:t>
            </a:r>
          </a:p>
        </p:txBody>
      </p:sp>
      <p:sp>
        <p:nvSpPr>
          <p:cNvPr id="662" name="CustomShape 3"/>
          <p:cNvSpPr txBox="1"/>
          <p:nvPr/>
        </p:nvSpPr>
        <p:spPr>
          <a:xfrm>
            <a:off x="4350960" y="1364399"/>
            <a:ext cx="3483001" cy="2585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0600" tIns="30600" rIns="30600" bIns="30600">
            <a:spAutoFit/>
          </a:bodyPr>
          <a:lstStyle>
            <a:lvl1pPr>
              <a:defRPr spc="-1" sz="1400"/>
            </a:lvl1pPr>
          </a:lstStyle>
          <a:p>
            <a:pPr/>
            <a:r>
              <a:t>Magnetic single crystal </a:t>
            </a:r>
          </a:p>
        </p:txBody>
      </p:sp>
      <p:pic>
        <p:nvPicPr>
          <p:cNvPr id="663" name="image53.png" descr="image5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62520" y="2000519"/>
            <a:ext cx="6232321" cy="2955601"/>
          </a:xfrm>
          <a:prstGeom prst="rect">
            <a:avLst/>
          </a:prstGeom>
          <a:ln w="12700">
            <a:miter lim="400000"/>
          </a:ln>
        </p:spPr>
      </p:pic>
      <p:sp>
        <p:nvSpPr>
          <p:cNvPr id="664" name="CustomShape 4"/>
          <p:cNvSpPr txBox="1"/>
          <p:nvPr/>
        </p:nvSpPr>
        <p:spPr>
          <a:xfrm>
            <a:off x="3290039" y="5340960"/>
            <a:ext cx="5155922" cy="4305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0600" tIns="30600" rIns="30600" bIns="30600">
            <a:spAutoFit/>
          </a:bodyPr>
          <a:lstStyle/>
          <a:p>
            <a:pPr>
              <a:defRPr spc="-1" sz="1100">
                <a:latin typeface="Geneva"/>
                <a:ea typeface="Geneva"/>
                <a:cs typeface="Geneva"/>
                <a:sym typeface="Geneva"/>
              </a:defRPr>
            </a:pPr>
            <a:r>
              <a:t>From: G. Shirane et.al. ,”Neutron Scattering with Triple-Axis Spectrometer”, </a:t>
            </a:r>
            <a:r>
              <a:t>Cambridge Univ. Press</a:t>
            </a:r>
            <a:r>
              <a:t>, 2002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667" name="CustomShape 2"/>
          <p:cNvSpPr txBox="1"/>
          <p:nvPr/>
        </p:nvSpPr>
        <p:spPr>
          <a:xfrm>
            <a:off x="3099960" y="1026360"/>
            <a:ext cx="5739480" cy="2497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pc="-1">
                <a:latin typeface="Geneva"/>
                <a:ea typeface="Geneva"/>
                <a:cs typeface="Geneva"/>
                <a:sym typeface="Geneva"/>
              </a:defRPr>
            </a:lvl1pPr>
          </a:lstStyle>
          <a:p>
            <a:pPr/>
            <a:r>
              <a:t>McStas sample component</a:t>
            </a:r>
          </a:p>
        </p:txBody>
      </p:sp>
      <p:pic>
        <p:nvPicPr>
          <p:cNvPr id="668" name="image54.png" descr="image5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58147" y="2408668"/>
            <a:ext cx="6663119" cy="2736177"/>
          </a:xfrm>
          <a:prstGeom prst="rect">
            <a:avLst/>
          </a:prstGeom>
          <a:ln w="12700">
            <a:miter lim="400000"/>
          </a:ln>
        </p:spPr>
      </p:pic>
      <p:sp>
        <p:nvSpPr>
          <p:cNvPr id="669" name="CustomShape 3"/>
          <p:cNvSpPr txBox="1"/>
          <p:nvPr/>
        </p:nvSpPr>
        <p:spPr>
          <a:xfrm>
            <a:off x="4350960" y="1364760"/>
            <a:ext cx="3483001" cy="2585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0600" tIns="30600" rIns="30600" bIns="30600">
            <a:spAutoFit/>
          </a:bodyPr>
          <a:lstStyle>
            <a:lvl1pPr>
              <a:defRPr spc="-1" sz="1400"/>
            </a:lvl1pPr>
          </a:lstStyle>
          <a:p>
            <a:pPr/>
            <a:r>
              <a:t>Magnetic single crystal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Example instruments:"/>
          <p:cNvSpPr txBox="1"/>
          <p:nvPr>
            <p:ph type="title"/>
          </p:nvPr>
        </p:nvSpPr>
        <p:spPr>
          <a:xfrm>
            <a:off x="2143723" y="-325185"/>
            <a:ext cx="9312376" cy="972717"/>
          </a:xfrm>
          <a:prstGeom prst="rect">
            <a:avLst/>
          </a:prstGeom>
        </p:spPr>
        <p:txBody>
          <a:bodyPr/>
          <a:lstStyle/>
          <a:p>
            <a:pPr/>
            <a:r>
              <a:t>Example instruments:</a:t>
            </a:r>
          </a:p>
        </p:txBody>
      </p:sp>
      <p:sp>
        <p:nvSpPr>
          <p:cNvPr id="672" name="*Magnetic*.instr:…"/>
          <p:cNvSpPr txBox="1"/>
          <p:nvPr>
            <p:ph type="body" sz="quarter" idx="1"/>
          </p:nvPr>
        </p:nvSpPr>
        <p:spPr>
          <a:xfrm>
            <a:off x="1437089" y="1351486"/>
            <a:ext cx="4072345" cy="2371029"/>
          </a:xfrm>
          <a:prstGeom prst="rect">
            <a:avLst/>
          </a:prstGeom>
          <a:ln w="25400">
            <a:solidFill>
              <a:schemeClr val="accent1"/>
            </a:solidFill>
            <a:round/>
          </a:ln>
        </p:spPr>
        <p:txBody>
          <a:bodyPr/>
          <a:lstStyle/>
          <a:p>
            <a:pPr marL="0" indent="0" defTabSz="12700">
              <a:spcBef>
                <a:spcPts val="0"/>
              </a:spcBef>
              <a:buSzTx/>
              <a:buNone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1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*Magnetic*.instr:</a:t>
            </a:r>
          </a:p>
          <a:p>
            <a:pPr marL="0" indent="0" defTabSz="12700">
              <a:spcBef>
                <a:spcPts val="0"/>
              </a:spcBef>
              <a:buSzTx/>
              <a:buNone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100"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marL="0" indent="0" defTabSz="12700">
              <a:spcBef>
                <a:spcPts val="0"/>
              </a:spcBef>
              <a:buSzTx/>
              <a:buNone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1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Test_Magnetic_Constant.instr</a:t>
            </a:r>
            <a:br/>
          </a:p>
          <a:p>
            <a:pPr marL="0" indent="0" defTabSz="12700">
              <a:spcBef>
                <a:spcPts val="0"/>
              </a:spcBef>
              <a:buSzTx/>
              <a:buNone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1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Test_Magnetic_Majorana.instr</a:t>
            </a:r>
          </a:p>
          <a:p>
            <a:pPr marL="0" indent="0" defTabSz="12700">
              <a:spcBef>
                <a:spcPts val="0"/>
              </a:spcBef>
              <a:buSzTx/>
              <a:buNone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100">
                <a:latin typeface="Menlo Regular"/>
                <a:ea typeface="Menlo Regular"/>
                <a:cs typeface="Menlo Regular"/>
                <a:sym typeface="Menlo Regular"/>
              </a:defRPr>
            </a:pPr>
            <a:br/>
            <a:r>
              <a:t>Test_Magnetic_Rotation.instr</a:t>
            </a:r>
          </a:p>
          <a:p>
            <a:pPr marL="0" indent="0" defTabSz="12700">
              <a:spcBef>
                <a:spcPts val="0"/>
              </a:spcBef>
              <a:buSzTx/>
              <a:buNone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100">
                <a:latin typeface="Menlo Regular"/>
                <a:ea typeface="Menlo Regular"/>
                <a:cs typeface="Menlo Regular"/>
                <a:sym typeface="Menlo Regular"/>
              </a:defRPr>
            </a:pPr>
            <a:br/>
            <a:r>
              <a:t>Test_Magnetic_Userdefined.instr (2.x only)</a:t>
            </a:r>
          </a:p>
          <a:p>
            <a:pPr marL="0" indent="0" defTabSz="12700">
              <a:spcBef>
                <a:spcPts val="0"/>
              </a:spcBef>
              <a:buSzTx/>
              <a:buNone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100">
                <a:latin typeface="Menlo Regular"/>
                <a:ea typeface="Menlo Regular"/>
                <a:cs typeface="Menlo Regular"/>
                <a:sym typeface="Menlo Regular"/>
              </a:defRPr>
            </a:pPr>
            <a:br/>
            <a:r>
              <a:t>Test_single_magnetic_crystal.instr (2.x only)</a:t>
            </a:r>
            <a:br/>
            <a:br/>
            <a:br/>
          </a:p>
        </p:txBody>
      </p:sp>
      <p:sp>
        <p:nvSpPr>
          <p:cNvPr id="673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674" name="*Pol*.instr:  Test_Pol_Bender.instr…"/>
          <p:cNvSpPr txBox="1"/>
          <p:nvPr/>
        </p:nvSpPr>
        <p:spPr>
          <a:xfrm>
            <a:off x="7213006" y="931149"/>
            <a:ext cx="3150041" cy="3987801"/>
          </a:xfrm>
          <a:prstGeom prst="rect">
            <a:avLst/>
          </a:prstGeom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1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*Pol*.instr:</a:t>
            </a:r>
            <a:br/>
            <a:br/>
            <a:r>
              <a:t>Test_Pol_Bender.instr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100">
                <a:latin typeface="Menlo Regular"/>
                <a:ea typeface="Menlo Regular"/>
                <a:cs typeface="Menlo Regular"/>
                <a:sym typeface="Menlo Regular"/>
              </a:defRPr>
            </a:pPr>
            <a:br/>
            <a:r>
              <a:t>Test_Pol_Bender_Vs_Guide_Curved.instr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100">
                <a:latin typeface="Menlo Regular"/>
                <a:ea typeface="Menlo Regular"/>
                <a:cs typeface="Menlo Regular"/>
                <a:sym typeface="Menlo Regular"/>
              </a:defRPr>
            </a:pPr>
            <a:br/>
            <a:r>
              <a:t>Test_Pol_FieldBox.instr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100">
                <a:latin typeface="Menlo Regular"/>
                <a:ea typeface="Menlo Regular"/>
                <a:cs typeface="Menlo Regular"/>
                <a:sym typeface="Menlo Regular"/>
              </a:defRPr>
            </a:pPr>
            <a:br/>
            <a:r>
              <a:t>Test_Pol_Guide_Vmirror.instr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100">
                <a:latin typeface="Menlo Regular"/>
                <a:ea typeface="Menlo Regular"/>
                <a:cs typeface="Menlo Regular"/>
                <a:sym typeface="Menlo Regular"/>
              </a:defRPr>
            </a:pPr>
            <a:br/>
            <a:r>
              <a:t>Test_Pol_Guide_mirror.instr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100">
                <a:latin typeface="Menlo Regular"/>
                <a:ea typeface="Menlo Regular"/>
                <a:cs typeface="Menlo Regular"/>
                <a:sym typeface="Menlo Regular"/>
              </a:defRPr>
            </a:pPr>
            <a:br/>
            <a:r>
              <a:t>Test_Pol_MSF.instr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100">
                <a:latin typeface="Menlo Regular"/>
                <a:ea typeface="Menlo Regular"/>
                <a:cs typeface="Menlo Regular"/>
                <a:sym typeface="Menlo Regular"/>
              </a:defRPr>
            </a:pPr>
            <a:br/>
            <a:r>
              <a:t>Test_Pol_Mirror.instr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100">
                <a:latin typeface="Menlo Regular"/>
                <a:ea typeface="Menlo Regular"/>
                <a:cs typeface="Menlo Regular"/>
                <a:sym typeface="Menlo Regular"/>
              </a:defRPr>
            </a:pPr>
            <a:br/>
            <a:r>
              <a:t>Test_Pol_SF_ideal.instr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100">
                <a:latin typeface="Menlo Regular"/>
                <a:ea typeface="Menlo Regular"/>
                <a:cs typeface="Menlo Regular"/>
                <a:sym typeface="Menlo Regular"/>
              </a:defRPr>
            </a:pPr>
            <a:br/>
            <a:r>
              <a:t>Test_Pol_Set.instr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100">
                <a:latin typeface="Menlo Regular"/>
                <a:ea typeface="Menlo Regular"/>
                <a:cs typeface="Menlo Regular"/>
                <a:sym typeface="Menlo Regular"/>
              </a:defRPr>
            </a:pPr>
            <a:br/>
            <a:r>
              <a:t>Test_Pol_Tabled.instr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100">
                <a:latin typeface="Menlo Regular"/>
                <a:ea typeface="Menlo Regular"/>
                <a:cs typeface="Menlo Regular"/>
                <a:sym typeface="Menlo Regular"/>
              </a:defRPr>
            </a:pPr>
            <a:br/>
            <a:r>
              <a:t>Test_Pol_TripleAxis.instr</a:t>
            </a:r>
            <a:br/>
          </a:p>
        </p:txBody>
      </p:sp>
      <p:sp>
        <p:nvSpPr>
          <p:cNvPr id="675" name="SE*.instr:  SEMSANS_Delft.instr…"/>
          <p:cNvSpPr txBox="1"/>
          <p:nvPr/>
        </p:nvSpPr>
        <p:spPr>
          <a:xfrm>
            <a:off x="1430847" y="4210721"/>
            <a:ext cx="4084829" cy="2006601"/>
          </a:xfrm>
          <a:prstGeom prst="rect">
            <a:avLst/>
          </a:prstGeom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1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SE*.instr:</a:t>
            </a:r>
            <a:br/>
            <a:br/>
            <a:r>
              <a:t>SEMSANS_Delft.instr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100">
                <a:latin typeface="Menlo Regular"/>
                <a:ea typeface="Menlo Regular"/>
                <a:cs typeface="Menlo Regular"/>
                <a:sym typeface="Menlo Regular"/>
              </a:defRPr>
            </a:pPr>
            <a:br/>
            <a:r>
              <a:t>SEMSANS_instrument.instr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100">
                <a:latin typeface="Menlo Regular"/>
                <a:ea typeface="Menlo Regular"/>
                <a:cs typeface="Menlo Regular"/>
                <a:sym typeface="Menlo Regular"/>
              </a:defRPr>
            </a:pPr>
            <a:br/>
            <a:r>
              <a:t>SESANS_Delft.instr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100">
                <a:latin typeface="Menlo Regular"/>
                <a:ea typeface="Menlo Regular"/>
                <a:cs typeface="Menlo Regular"/>
                <a:sym typeface="Menlo Regular"/>
              </a:defRPr>
            </a:pPr>
            <a:br/>
            <a:r>
              <a:t>SE_example.instr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100">
                <a:latin typeface="Menlo Regular"/>
                <a:ea typeface="Menlo Regular"/>
                <a:cs typeface="Menlo Regular"/>
                <a:sym typeface="Menlo Regular"/>
              </a:defRPr>
            </a:pPr>
            <a:br/>
            <a:r>
              <a:t>SE_example2.instr</a:t>
            </a:r>
          </a:p>
        </p:txBody>
      </p:sp>
      <p:sp>
        <p:nvSpPr>
          <p:cNvPr id="676" name="A copy of the files from McStas 3.4 is placed in the ‘instrs’ folder"/>
          <p:cNvSpPr txBox="1"/>
          <p:nvPr/>
        </p:nvSpPr>
        <p:spPr>
          <a:xfrm>
            <a:off x="6009738" y="5432485"/>
            <a:ext cx="5742485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A copy of the files from McStas 3.4 is placed in the ‘instrs’ folder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8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9136" y="765245"/>
            <a:ext cx="9016254" cy="5706837"/>
          </a:xfrm>
          <a:prstGeom prst="rect">
            <a:avLst/>
          </a:prstGeom>
          <a:ln w="12700">
            <a:miter lim="400000"/>
          </a:ln>
        </p:spPr>
      </p:pic>
      <p:pic>
        <p:nvPicPr>
          <p:cNvPr id="679" name="image.png" descr="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080661" y="2316889"/>
            <a:ext cx="5881169" cy="4407274"/>
          </a:xfrm>
          <a:prstGeom prst="rect">
            <a:avLst/>
          </a:prstGeom>
          <a:ln w="12700">
            <a:miter lim="400000"/>
          </a:ln>
        </p:spPr>
      </p:pic>
      <p:sp>
        <p:nvSpPr>
          <p:cNvPr id="680" name="Energy transfer"/>
          <p:cNvSpPr txBox="1"/>
          <p:nvPr/>
        </p:nvSpPr>
        <p:spPr>
          <a:xfrm>
            <a:off x="8455993" y="6414722"/>
            <a:ext cx="1796625" cy="30363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0840" tIns="40840" rIns="40840" bIns="40840">
            <a:spAutoFit/>
          </a:bodyPr>
          <a:lstStyle>
            <a:lvl1pPr defTabSz="407734">
              <a:lnSpc>
                <a:spcPct val="104000"/>
              </a:lnSpc>
              <a:spcBef>
                <a:spcPts val="0"/>
              </a:spcBef>
              <a:tabLst>
                <a:tab pos="647700" algn="l"/>
                <a:tab pos="1308100" algn="l"/>
              </a:tabLst>
            </a:lvl1pPr>
          </a:lstStyle>
          <a:p>
            <a:pPr/>
            <a:r>
              <a:t>Energy transfer</a:t>
            </a:r>
          </a:p>
        </p:txBody>
      </p:sp>
      <p:sp>
        <p:nvSpPr>
          <p:cNvPr id="681" name="Flux (AU)"/>
          <p:cNvSpPr txBox="1"/>
          <p:nvPr/>
        </p:nvSpPr>
        <p:spPr>
          <a:xfrm rot="16200000">
            <a:off x="5547348" y="4131730"/>
            <a:ext cx="1796624" cy="30363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0840" tIns="40840" rIns="40840" bIns="40840">
            <a:spAutoFit/>
          </a:bodyPr>
          <a:lstStyle>
            <a:lvl1pPr defTabSz="407734">
              <a:lnSpc>
                <a:spcPct val="104000"/>
              </a:lnSpc>
              <a:spcBef>
                <a:spcPts val="0"/>
              </a:spcBef>
            </a:lvl1pPr>
          </a:lstStyle>
          <a:p>
            <a:pPr/>
            <a:r>
              <a:t>     Flux (AU)</a:t>
            </a:r>
          </a:p>
        </p:txBody>
      </p:sp>
      <p:sp>
        <p:nvSpPr>
          <p:cNvPr id="682" name="Text"/>
          <p:cNvSpPr txBox="1"/>
          <p:nvPr/>
        </p:nvSpPr>
        <p:spPr>
          <a:xfrm>
            <a:off x="3579052" y="757786"/>
            <a:ext cx="1796624" cy="30363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0840" tIns="40840" rIns="40840" bIns="40840">
            <a:spAutoFit/>
          </a:bodyPr>
          <a:lstStyle>
            <a:lvl1pPr defTabSz="407734">
              <a:lnSpc>
                <a:spcPct val="104000"/>
              </a:lnSpc>
              <a:spcBef>
                <a:spcPts val="0"/>
              </a:spcBef>
              <a:tabLst>
                <a:tab pos="647700" algn="l"/>
                <a:tab pos="1308100" algn="l"/>
              </a:tabLst>
            </a:lvl1pPr>
          </a:lstStyle>
          <a:p>
            <a:pPr/>
            <a:r>
              <a:t>                      </a:t>
            </a:r>
          </a:p>
        </p:txBody>
      </p:sp>
      <p:sp>
        <p:nvSpPr>
          <p:cNvPr id="683" name="Text"/>
          <p:cNvSpPr txBox="1"/>
          <p:nvPr/>
        </p:nvSpPr>
        <p:spPr>
          <a:xfrm>
            <a:off x="7405765" y="2306752"/>
            <a:ext cx="4345322" cy="30363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0840" tIns="40840" rIns="40840" bIns="40840">
            <a:spAutoFit/>
          </a:bodyPr>
          <a:lstStyle>
            <a:lvl1pPr defTabSz="407734">
              <a:lnSpc>
                <a:spcPct val="104000"/>
              </a:lnSpc>
              <a:spcBef>
                <a:spcPts val="0"/>
              </a:spcBef>
              <a:tabLst>
                <a:tab pos="647700" algn="l"/>
                <a:tab pos="1308100" algn="l"/>
                <a:tab pos="1968500" algn="l"/>
                <a:tab pos="2616200" algn="l"/>
                <a:tab pos="3276600" algn="l"/>
                <a:tab pos="3937000" algn="l"/>
              </a:tabLst>
            </a:lvl1pPr>
          </a:lstStyle>
          <a:p>
            <a:pPr/>
            <a:r>
              <a:t>                                                             </a:t>
            </a:r>
          </a:p>
        </p:txBody>
      </p:sp>
      <p:sp>
        <p:nvSpPr>
          <p:cNvPr id="684" name="UNPOLARISED…"/>
          <p:cNvSpPr txBox="1"/>
          <p:nvPr/>
        </p:nvSpPr>
        <p:spPr>
          <a:xfrm>
            <a:off x="9366265" y="2718656"/>
            <a:ext cx="1960870" cy="1053331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0840" tIns="40840" rIns="40840" bIns="40840">
            <a:spAutoFit/>
          </a:bodyPr>
          <a:lstStyle/>
          <a:p>
            <a:pPr defTabSz="407734">
              <a:lnSpc>
                <a:spcPct val="104000"/>
              </a:lnSpc>
              <a:spcBef>
                <a:spcPts val="0"/>
              </a:spcBef>
              <a:tabLst>
                <a:tab pos="647700" algn="l"/>
                <a:tab pos="1308100" algn="l"/>
              </a:tabLst>
              <a:defRPr>
                <a:solidFill>
                  <a:srgbClr val="00FF00"/>
                </a:solidFill>
              </a:defRPr>
            </a:pPr>
            <a:r>
              <a:t>UNPOLARISED</a:t>
            </a:r>
          </a:p>
          <a:p>
            <a:pPr defTabSz="407734">
              <a:lnSpc>
                <a:spcPct val="104000"/>
              </a:lnSpc>
              <a:spcBef>
                <a:spcPts val="0"/>
              </a:spcBef>
              <a:tabLst>
                <a:tab pos="647700" algn="l"/>
                <a:tab pos="1308100" algn="l"/>
              </a:tabLst>
              <a:defRPr>
                <a:solidFill>
                  <a:srgbClr val="FF00FF"/>
                </a:solidFill>
              </a:defRPr>
            </a:pPr>
            <a:r>
              <a:t>UP </a:t>
            </a:r>
            <a:r>
              <a:rPr>
                <a:latin typeface="OpenSymbol"/>
                <a:ea typeface="OpenSymbol"/>
                <a:cs typeface="OpenSymbol"/>
                <a:sym typeface="OpenSymbol"/>
              </a:rPr>
              <a:t>→</a:t>
            </a:r>
            <a:r>
              <a:t> UP + DOWN</a:t>
            </a:r>
          </a:p>
          <a:p>
            <a:pPr defTabSz="407734">
              <a:lnSpc>
                <a:spcPct val="104000"/>
              </a:lnSpc>
              <a:spcBef>
                <a:spcPts val="0"/>
              </a:spcBef>
              <a:tabLst>
                <a:tab pos="647700" algn="l"/>
                <a:tab pos="1308100" algn="l"/>
              </a:tabLst>
              <a:defRPr>
                <a:solidFill>
                  <a:srgbClr val="0000FF"/>
                </a:solidFill>
              </a:defRPr>
            </a:pPr>
            <a:r>
              <a:t>UP </a:t>
            </a:r>
            <a:r>
              <a:rPr>
                <a:latin typeface="StarSymbol"/>
                <a:ea typeface="StarSymbol"/>
                <a:cs typeface="StarSymbol"/>
                <a:sym typeface="StarSymbol"/>
              </a:rPr>
              <a:t>→ </a:t>
            </a:r>
            <a:r>
              <a:t>DOWN</a:t>
            </a:r>
          </a:p>
          <a:p>
            <a:pPr defTabSz="407734">
              <a:lnSpc>
                <a:spcPct val="104000"/>
              </a:lnSpc>
              <a:spcBef>
                <a:spcPts val="0"/>
              </a:spcBef>
              <a:tabLst>
                <a:tab pos="647700" algn="l"/>
                <a:tab pos="1308100" algn="l"/>
              </a:tabLst>
              <a:defRPr>
                <a:solidFill>
                  <a:srgbClr val="FF0000"/>
                </a:solidFill>
              </a:defRPr>
            </a:pPr>
            <a:r>
              <a:t>UP </a:t>
            </a:r>
            <a:r>
              <a:rPr>
                <a:latin typeface="StarSymbol"/>
                <a:ea typeface="StarSymbol"/>
                <a:cs typeface="StarSymbol"/>
                <a:sym typeface="StarSymbol"/>
              </a:rPr>
              <a:t>→</a:t>
            </a:r>
            <a:r>
              <a:t> UP</a:t>
            </a:r>
          </a:p>
        </p:txBody>
      </p:sp>
      <p:sp>
        <p:nvSpPr>
          <p:cNvPr id="685" name="McStas: IN20 TAS model  – comparing signals from Vanadium"/>
          <p:cNvSpPr txBox="1"/>
          <p:nvPr>
            <p:ph type="title"/>
          </p:nvPr>
        </p:nvSpPr>
        <p:spPr>
          <a:xfrm>
            <a:off x="2163220" y="-88629"/>
            <a:ext cx="9312375" cy="972717"/>
          </a:xfrm>
          <a:prstGeom prst="rect">
            <a:avLst/>
          </a:prstGeom>
        </p:spPr>
        <p:txBody>
          <a:bodyPr/>
          <a:lstStyle/>
          <a:p>
            <a:pPr>
              <a:tabLst>
                <a:tab pos="647700" algn="l"/>
                <a:tab pos="1308100" algn="l"/>
                <a:tab pos="1968500" algn="l"/>
                <a:tab pos="2616200" algn="l"/>
                <a:tab pos="3276600" algn="l"/>
                <a:tab pos="3937000" algn="l"/>
                <a:tab pos="4597400" algn="l"/>
                <a:tab pos="5245100" algn="l"/>
                <a:tab pos="5905500" algn="l"/>
                <a:tab pos="6565900" algn="l"/>
                <a:tab pos="7226300" algn="l"/>
                <a:tab pos="7874000" algn="l"/>
              </a:tabLst>
              <a:defRPr sz="2200"/>
            </a:pPr>
            <a:r>
              <a:t>McStas: IN20 TAS model</a:t>
            </a:r>
            <a:br/>
            <a:r>
              <a:t> – comparing signals from Vanadium</a:t>
            </a:r>
          </a:p>
        </p:txBody>
      </p:sp>
      <p:sp>
        <p:nvSpPr>
          <p:cNvPr id="686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eneric spin-echo SE_example2.instr"/>
          <p:cNvSpPr txBox="1"/>
          <p:nvPr>
            <p:ph type="title"/>
          </p:nvPr>
        </p:nvSpPr>
        <p:spPr>
          <a:xfrm>
            <a:off x="1901060" y="-175915"/>
            <a:ext cx="9312375" cy="972717"/>
          </a:xfrm>
          <a:prstGeom prst="rect">
            <a:avLst/>
          </a:prstGeom>
        </p:spPr>
        <p:txBody>
          <a:bodyPr/>
          <a:lstStyle/>
          <a:p>
            <a:pPr/>
            <a:r>
              <a:t>Generic spin-echo SE</a:t>
            </a:r>
            <a:r>
              <a:rPr b="0">
                <a:latin typeface="Arial Black"/>
                <a:ea typeface="Arial Black"/>
                <a:cs typeface="Arial Black"/>
                <a:sym typeface="Arial Black"/>
              </a:rPr>
              <a:t>_</a:t>
            </a:r>
            <a:r>
              <a:t>example2.instr</a:t>
            </a:r>
          </a:p>
        </p:txBody>
      </p:sp>
      <p:sp>
        <p:nvSpPr>
          <p:cNvPr id="689" name="Double-click to edit"/>
          <p:cNvSpPr txBox="1"/>
          <p:nvPr>
            <p:ph type="body" idx="1"/>
          </p:nvPr>
        </p:nvSpPr>
        <p:spPr>
          <a:xfrm>
            <a:off x="1774800" y="1070460"/>
            <a:ext cx="9312375" cy="4545579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90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691" name="Screenshot 2022-06-28 at 14.42.49.png" descr="Screenshot 2022-06-28 at 14.42.4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752118"/>
            <a:ext cx="12179300" cy="5353764"/>
          </a:xfrm>
          <a:prstGeom prst="rect">
            <a:avLst/>
          </a:prstGeom>
          <a:ln w="12700">
            <a:miter lim="400000"/>
          </a:ln>
        </p:spPr>
      </p:pic>
      <p:sp>
        <p:nvSpPr>
          <p:cNvPr id="692" name="Line"/>
          <p:cNvSpPr/>
          <p:nvPr/>
        </p:nvSpPr>
        <p:spPr>
          <a:xfrm flipV="1">
            <a:off x="538615" y="1755516"/>
            <a:ext cx="1" cy="1766029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693" name="Line"/>
          <p:cNvSpPr/>
          <p:nvPr/>
        </p:nvSpPr>
        <p:spPr>
          <a:xfrm flipV="1">
            <a:off x="893502" y="2155574"/>
            <a:ext cx="695637" cy="2371845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694" name="Line"/>
          <p:cNvSpPr/>
          <p:nvPr/>
        </p:nvSpPr>
        <p:spPr>
          <a:xfrm flipV="1">
            <a:off x="2777806" y="2785987"/>
            <a:ext cx="504096" cy="1480974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695" name="Line"/>
          <p:cNvSpPr/>
          <p:nvPr/>
        </p:nvSpPr>
        <p:spPr>
          <a:xfrm flipV="1">
            <a:off x="4736573" y="3292287"/>
            <a:ext cx="1" cy="1766028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696" name="Line"/>
          <p:cNvSpPr/>
          <p:nvPr/>
        </p:nvSpPr>
        <p:spPr>
          <a:xfrm flipV="1">
            <a:off x="8077625" y="4312085"/>
            <a:ext cx="1" cy="1077608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697" name="Line"/>
          <p:cNvSpPr/>
          <p:nvPr/>
        </p:nvSpPr>
        <p:spPr>
          <a:xfrm>
            <a:off x="11264663" y="3179580"/>
            <a:ext cx="9069" cy="1232494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698" name="Source"/>
          <p:cNvSpPr txBox="1"/>
          <p:nvPr/>
        </p:nvSpPr>
        <p:spPr>
          <a:xfrm>
            <a:off x="133540" y="3684803"/>
            <a:ext cx="656531" cy="221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Source</a:t>
            </a:r>
          </a:p>
        </p:txBody>
      </p:sp>
      <p:sp>
        <p:nvSpPr>
          <p:cNvPr id="699" name="Transmission- polariser"/>
          <p:cNvSpPr txBox="1"/>
          <p:nvPr/>
        </p:nvSpPr>
        <p:spPr>
          <a:xfrm>
            <a:off x="286667" y="4550162"/>
            <a:ext cx="1281014" cy="4505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Transmission-</a:t>
            </a:r>
            <a:br/>
            <a:r>
              <a:t>polariser</a:t>
            </a:r>
          </a:p>
        </p:txBody>
      </p:sp>
      <p:sp>
        <p:nvSpPr>
          <p:cNvPr id="700" name="Transmission- analyser"/>
          <p:cNvSpPr txBox="1"/>
          <p:nvPr/>
        </p:nvSpPr>
        <p:spPr>
          <a:xfrm>
            <a:off x="7777051" y="5521918"/>
            <a:ext cx="1281014" cy="4505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Transmission-</a:t>
            </a:r>
            <a:br/>
            <a:r>
              <a:t>analyser</a:t>
            </a:r>
          </a:p>
        </p:txBody>
      </p:sp>
      <p:sp>
        <p:nvSpPr>
          <p:cNvPr id="701" name="Detector"/>
          <p:cNvSpPr txBox="1"/>
          <p:nvPr/>
        </p:nvSpPr>
        <p:spPr>
          <a:xfrm>
            <a:off x="10882507" y="2832334"/>
            <a:ext cx="780654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Detector</a:t>
            </a:r>
          </a:p>
        </p:txBody>
      </p:sp>
      <p:sp>
        <p:nvSpPr>
          <p:cNvPr id="702" name="Line"/>
          <p:cNvSpPr/>
          <p:nvPr/>
        </p:nvSpPr>
        <p:spPr>
          <a:xfrm flipV="1">
            <a:off x="3312804" y="2912766"/>
            <a:ext cx="511899" cy="2700924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703" name="2 x π/2 flipper’s"/>
          <p:cNvSpPr txBox="1"/>
          <p:nvPr/>
        </p:nvSpPr>
        <p:spPr>
          <a:xfrm>
            <a:off x="2660373" y="5725834"/>
            <a:ext cx="1410396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2 x π/2 flipper’s</a:t>
            </a:r>
          </a:p>
        </p:txBody>
      </p:sp>
      <p:sp>
        <p:nvSpPr>
          <p:cNvPr id="704" name="Line"/>
          <p:cNvSpPr/>
          <p:nvPr/>
        </p:nvSpPr>
        <p:spPr>
          <a:xfrm flipV="1">
            <a:off x="6793868" y="4034377"/>
            <a:ext cx="1" cy="1766028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705" name="π/2 flipper"/>
          <p:cNvSpPr txBox="1"/>
          <p:nvPr/>
        </p:nvSpPr>
        <p:spPr>
          <a:xfrm>
            <a:off x="6502276" y="5889698"/>
            <a:ext cx="932260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π/2 flipper</a:t>
            </a:r>
          </a:p>
        </p:txBody>
      </p:sp>
      <p:sp>
        <p:nvSpPr>
          <p:cNvPr id="706" name="Guide-field 1"/>
          <p:cNvSpPr txBox="1"/>
          <p:nvPr/>
        </p:nvSpPr>
        <p:spPr>
          <a:xfrm>
            <a:off x="2074974" y="4353666"/>
            <a:ext cx="1164830" cy="221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Guide-field 1</a:t>
            </a:r>
          </a:p>
        </p:txBody>
      </p:sp>
      <p:sp>
        <p:nvSpPr>
          <p:cNvPr id="707" name="Guide-field 2"/>
          <p:cNvSpPr txBox="1"/>
          <p:nvPr/>
        </p:nvSpPr>
        <p:spPr>
          <a:xfrm>
            <a:off x="4154159" y="5158283"/>
            <a:ext cx="1164829" cy="221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Guide-field 2</a:t>
            </a:r>
          </a:p>
        </p:txBody>
      </p:sp>
      <p:sp>
        <p:nvSpPr>
          <p:cNvPr id="708" name="Line"/>
          <p:cNvSpPr/>
          <p:nvPr/>
        </p:nvSpPr>
        <p:spPr>
          <a:xfrm flipH="1">
            <a:off x="4008146" y="1461832"/>
            <a:ext cx="709724" cy="1297655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709" name="V sample"/>
          <p:cNvSpPr txBox="1"/>
          <p:nvPr/>
        </p:nvSpPr>
        <p:spPr>
          <a:xfrm>
            <a:off x="4489414" y="1182043"/>
            <a:ext cx="859731" cy="221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V sample</a:t>
            </a:r>
          </a:p>
        </p:txBody>
      </p:sp>
      <p:sp>
        <p:nvSpPr>
          <p:cNvPr id="710" name="Line"/>
          <p:cNvSpPr/>
          <p:nvPr/>
        </p:nvSpPr>
        <p:spPr>
          <a:xfrm flipV="1">
            <a:off x="1822475" y="2545986"/>
            <a:ext cx="133547" cy="2663435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711" name="π/2 flipper"/>
          <p:cNvSpPr txBox="1"/>
          <p:nvPr/>
        </p:nvSpPr>
        <p:spPr>
          <a:xfrm>
            <a:off x="1443602" y="5315630"/>
            <a:ext cx="932260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π/2 flipper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23" name="CustomShape 3"/>
          <p:cNvSpPr txBox="1"/>
          <p:nvPr/>
        </p:nvSpPr>
        <p:spPr>
          <a:xfrm>
            <a:off x="3099960" y="1026360"/>
            <a:ext cx="5739480" cy="3216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pc="-1" sz="2000">
                <a:latin typeface="Geneva"/>
                <a:ea typeface="Geneva"/>
                <a:cs typeface="Geneva"/>
                <a:sym typeface="Geneva"/>
              </a:defRPr>
            </a:lvl1pPr>
          </a:lstStyle>
          <a:p>
            <a:pPr/>
            <a:r>
              <a:t>McStas detectors/monitors</a:t>
            </a:r>
          </a:p>
        </p:txBody>
      </p:sp>
      <p:sp>
        <p:nvSpPr>
          <p:cNvPr id="224" name="CustomShape 4"/>
          <p:cNvSpPr txBox="1"/>
          <p:nvPr/>
        </p:nvSpPr>
        <p:spPr>
          <a:xfrm>
            <a:off x="3449520" y="1524599"/>
            <a:ext cx="5040361" cy="320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0600" tIns="30600" rIns="30600" bIns="30600">
            <a:spAutoFit/>
          </a:bodyPr>
          <a:lstStyle>
            <a:lvl1pPr>
              <a:defRPr spc="-1" sz="1800"/>
            </a:lvl1pPr>
          </a:lstStyle>
          <a:p>
            <a:pPr/>
            <a:r>
              <a:t>Monitoring: How and What do we monitor?</a:t>
            </a:r>
          </a:p>
        </p:txBody>
      </p:sp>
      <p:sp>
        <p:nvSpPr>
          <p:cNvPr id="225" name="Formula 7"/>
          <p:cNvSpPr txBox="1"/>
          <p:nvPr/>
        </p:nvSpPr>
        <p:spPr>
          <a:xfrm>
            <a:off x="6638759" y="3107880"/>
            <a:ext cx="2708629" cy="11013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900"/>
            </a:lvl1pPr>
          </a:lstStyle>
          <a:p>
            <a:pPr/>
            <a14:m>
              <m:oMathPara>
                <m:oMathParaPr>
                  <m:jc m:val="left"/>
                </m:oMathParaPr>
                <m:oMath>
                  <m:sSub>
                    <m:e>
                      <m:r>
                        <a:rPr xmlns:a="http://schemas.openxmlformats.org/drawingml/2006/main" sz="23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</m:e>
                    <m:sub>
                      <m:limUpp>
                        <m:e>
                          <m:r>
                            <a:rPr xmlns:a="http://schemas.openxmlformats.org/drawingml/2006/main" sz="23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lim>
                          <m:r>
                            <m:rPr>
                              <m:sty m:val="p"/>
                            </m:rPr>
                            <a:rPr xmlns:a="http://schemas.openxmlformats.org/drawingml/2006/main" sz="23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^</m:t>
                          </m:r>
                        </m:lim>
                      </m:limUpp>
                    </m:sub>
                  </m:sSub>
                  <m:r>
                    <a:rPr xmlns:a="http://schemas.openxmlformats.org/drawingml/2006/main" sz="23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f>
                    <m:fPr>
                      <m:ctrlPr>
                        <a:rPr xmlns:a="http://schemas.openxmlformats.org/drawingml/2006/main" sz="23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nary>
                        <m:naryPr>
                          <m:ctrlPr>
                            <a:rPr xmlns:a="http://schemas.openxmlformats.org/drawingml/2006/main" sz="23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  <m:chr m:val="∑"/>
                          <m:limLoc m:val="undOvr"/>
                          <m:grow m:val="0"/>
                          <m:subHide m:val="off"/>
                          <m:supHide m:val="off"/>
                        </m:naryPr>
                        <m:sub>
                          <m:r>
                            <a:rPr xmlns:a="http://schemas.openxmlformats.org/drawingml/2006/main" sz="23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xmlns:a="http://schemas.openxmlformats.org/drawingml/2006/main" sz="23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xmlns:a="http://schemas.openxmlformats.org/drawingml/2006/main" sz="23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xmlns:a="http://schemas.openxmlformats.org/drawingml/2006/main" sz="23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sup>
                        <m:e>
                          <m:sSub>
                            <m:e>
                              <m:r>
                                <a:rPr xmlns:a="http://schemas.openxmlformats.org/drawingml/2006/main" sz="23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p</m:t>
                              </m:r>
                            </m:e>
                            <m:sub>
                              <m:r>
                                <a:rPr xmlns:a="http://schemas.openxmlformats.org/drawingml/2006/main" sz="23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sub>
                          </m:sSub>
                        </m:e>
                      </m:nary>
                      <m:sSub>
                        <m:e>
                          <m:r>
                            <a:rPr xmlns:a="http://schemas.openxmlformats.org/drawingml/2006/main" sz="23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P</m:t>
                          </m:r>
                        </m:e>
                        <m:sub>
                          <m:r>
                            <a:rPr xmlns:a="http://schemas.openxmlformats.org/drawingml/2006/main" sz="23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  <m:r>
                        <a:rPr xmlns:a="http://schemas.openxmlformats.org/drawingml/2006/main" sz="23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limUpp>
                        <m:e>
                          <m:r>
                            <a:rPr xmlns:a="http://schemas.openxmlformats.org/drawingml/2006/main" sz="23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lim>
                          <m:r>
                            <m:rPr>
                              <m:sty m:val="p"/>
                            </m:rPr>
                            <a:rPr xmlns:a="http://schemas.openxmlformats.org/drawingml/2006/main" sz="23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^</m:t>
                          </m:r>
                        </m:lim>
                      </m:limUpp>
                    </m:num>
                    <m:den>
                      <m:nary>
                        <m:naryPr>
                          <m:ctrlPr>
                            <a:rPr xmlns:a="http://schemas.openxmlformats.org/drawingml/2006/main" sz="23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  <m:chr m:val="∑"/>
                          <m:limLoc m:val="undOvr"/>
                          <m:grow m:val="0"/>
                          <m:subHide m:val="off"/>
                          <m:supHide m:val="off"/>
                        </m:naryPr>
                        <m:sub>
                          <m:r>
                            <a:rPr xmlns:a="http://schemas.openxmlformats.org/drawingml/2006/main" sz="23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  <m:sup>
                          <m:r>
                            <a:rPr xmlns:a="http://schemas.openxmlformats.org/drawingml/2006/main" sz="23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sup>
                        <m:e>
                          <m:sSub>
                            <m:e>
                              <m:r>
                                <a:rPr xmlns:a="http://schemas.openxmlformats.org/drawingml/2006/main" sz="23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p</m:t>
                              </m:r>
                            </m:e>
                            <m:sub>
                              <m:r>
                                <a:rPr xmlns:a="http://schemas.openxmlformats.org/drawingml/2006/main" sz="23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sub>
                          </m:sSub>
                        </m:e>
                      </m:nary>
                    </m:den>
                  </m:f>
                </m:oMath>
              </m:oMathPara>
            </a14:m>
          </a:p>
        </p:txBody>
      </p:sp>
      <p:sp>
        <p:nvSpPr>
          <p:cNvPr id="226" name="CustomShape 2"/>
          <p:cNvSpPr/>
          <p:nvPr/>
        </p:nvSpPr>
        <p:spPr>
          <a:xfrm rot="16200000">
            <a:off x="2675840" y="3374640"/>
            <a:ext cx="3152161" cy="2854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5399" y="0"/>
                </a:moveTo>
                <a:lnTo>
                  <a:pt x="21600" y="0"/>
                </a:lnTo>
                <a:lnTo>
                  <a:pt x="16199" y="21600"/>
                </a:lnTo>
                <a:lnTo>
                  <a:pt x="0" y="21600"/>
                </a:lnTo>
                <a:lnTo>
                  <a:pt x="5399" y="0"/>
                </a:lnTo>
              </a:path>
            </a:pathLst>
          </a:custGeom>
          <a:solidFill>
            <a:srgbClr val="729FCF"/>
          </a:solidFill>
          <a:ln w="3240">
            <a:solidFill>
              <a:srgbClr val="3465A4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227" name="Line 5"/>
          <p:cNvSpPr/>
          <p:nvPr/>
        </p:nvSpPr>
        <p:spPr>
          <a:xfrm>
            <a:off x="2019560" y="3427560"/>
            <a:ext cx="1607401" cy="1"/>
          </a:xfrm>
          <a:prstGeom prst="line">
            <a:avLst/>
          </a:prstGeom>
          <a:ln w="12700">
            <a:solidFill>
              <a:srgbClr val="0000FF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228" name="Formula 6"/>
          <p:cNvSpPr txBox="1"/>
          <p:nvPr/>
        </p:nvSpPr>
        <p:spPr>
          <a:xfrm>
            <a:off x="3274160" y="3518639"/>
            <a:ext cx="233277" cy="3664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14:m>
              <m:oMathPara>
                <m:oMathParaPr>
                  <m:jc m:val="left"/>
                </m:oMathParaPr>
                <m:oMath>
                  <m:r>
                    <a:rPr xmlns:a="http://schemas.openxmlformats.org/drawingml/2006/main" sz="1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P</m:t>
                  </m:r>
                </m:oMath>
              </m:oMathPara>
            </a14:m>
          </a:p>
        </p:txBody>
      </p:sp>
      <p:sp>
        <p:nvSpPr>
          <p:cNvPr id="229" name="Line 8"/>
          <p:cNvSpPr/>
          <p:nvPr/>
        </p:nvSpPr>
        <p:spPr>
          <a:xfrm flipV="1">
            <a:off x="4186760" y="3021840"/>
            <a:ext cx="160921" cy="762121"/>
          </a:xfrm>
          <a:prstGeom prst="line">
            <a:avLst/>
          </a:prstGeom>
          <a:ln>
            <a:solidFill>
              <a:srgbClr val="000000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230" name="Formula 9"/>
          <p:cNvSpPr txBox="1"/>
          <p:nvPr/>
        </p:nvSpPr>
        <p:spPr>
          <a:xfrm>
            <a:off x="4202169" y="3592254"/>
            <a:ext cx="233062" cy="4255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14:m>
              <m:oMathPara>
                <m:oMathParaPr>
                  <m:jc m:val="left"/>
                </m:oMathParaPr>
                <m:oMath>
                  <m:limUpp>
                    <m:e>
                      <m:r>
                        <a:rPr xmlns:a="http://schemas.openxmlformats.org/drawingml/2006/main" sz="1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e>
                    <m:lim>
                      <m:r>
                        <m:rPr>
                          <m:sty m:val="p"/>
                        </m:rPr>
                        <a:rPr xmlns:a="http://schemas.openxmlformats.org/drawingml/2006/main" sz="1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^</m:t>
                      </m:r>
                    </m:lim>
                  </m:limUpp>
                </m:oMath>
              </m:oMathPara>
            </a14:m>
          </a:p>
        </p:txBody>
      </p:sp>
      <p:grpSp>
        <p:nvGrpSpPr>
          <p:cNvPr id="233" name="CustomShape 17"/>
          <p:cNvGrpSpPr/>
          <p:nvPr/>
        </p:nvGrpSpPr>
        <p:grpSpPr>
          <a:xfrm>
            <a:off x="2651721" y="3513452"/>
            <a:ext cx="233277" cy="230275"/>
            <a:chOff x="0" y="0"/>
            <a:chExt cx="233275" cy="230273"/>
          </a:xfrm>
        </p:grpSpPr>
        <p:sp>
          <p:nvSpPr>
            <p:cNvPr id="231" name="Oval"/>
            <p:cNvSpPr/>
            <p:nvPr/>
          </p:nvSpPr>
          <p:spPr>
            <a:xfrm rot="21414600">
              <a:off x="5397" y="18147"/>
              <a:ext cx="222481" cy="206281"/>
            </a:xfrm>
            <a:prstGeom prst="ellipse">
              <a:avLst/>
            </a:prstGeom>
            <a:solidFill>
              <a:srgbClr val="0000FF"/>
            </a:solidFill>
            <a:ln w="25560" cap="flat">
              <a:solidFill>
                <a:srgbClr val="0000FF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>
                <a:defRPr spc="-1" sz="1400">
                  <a:solidFill>
                    <a:srgbClr val="FFFF00"/>
                  </a:solidFill>
                  <a:latin typeface="Lucida Grande"/>
                  <a:ea typeface="Lucida Grande"/>
                  <a:cs typeface="Lucida Grande"/>
                  <a:sym typeface="Lucida Grande"/>
                </a:defRPr>
              </a:pPr>
            </a:p>
          </p:txBody>
        </p:sp>
        <p:sp>
          <p:nvSpPr>
            <p:cNvPr id="232" name="n"/>
            <p:cNvSpPr/>
            <p:nvPr/>
          </p:nvSpPr>
          <p:spPr>
            <a:xfrm rot="21414600">
              <a:off x="54001" y="3551"/>
              <a:ext cx="131759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>
                <a:defRPr spc="-1" sz="1400">
                  <a:solidFill>
                    <a:srgbClr val="FFFF00"/>
                  </a:solidFill>
                  <a:latin typeface="Lucida Grande"/>
                  <a:ea typeface="Lucida Grande"/>
                  <a:cs typeface="Lucida Grande"/>
                  <a:sym typeface="Lucida Grande"/>
                </a:defRPr>
              </a:lvl1pPr>
            </a:lstStyle>
            <a:p>
              <a:pPr/>
              <a:r>
                <a:t>n</a:t>
              </a:r>
            </a:p>
          </p:txBody>
        </p:sp>
      </p:grpSp>
      <p:grpSp>
        <p:nvGrpSpPr>
          <p:cNvPr id="236" name="CustomShape 17"/>
          <p:cNvGrpSpPr/>
          <p:nvPr/>
        </p:nvGrpSpPr>
        <p:grpSpPr>
          <a:xfrm>
            <a:off x="2816821" y="3551552"/>
            <a:ext cx="233277" cy="230275"/>
            <a:chOff x="0" y="0"/>
            <a:chExt cx="233275" cy="230273"/>
          </a:xfrm>
        </p:grpSpPr>
        <p:sp>
          <p:nvSpPr>
            <p:cNvPr id="234" name="Oval"/>
            <p:cNvSpPr/>
            <p:nvPr/>
          </p:nvSpPr>
          <p:spPr>
            <a:xfrm rot="21414600">
              <a:off x="5397" y="18147"/>
              <a:ext cx="222481" cy="206281"/>
            </a:xfrm>
            <a:prstGeom prst="ellipse">
              <a:avLst/>
            </a:prstGeom>
            <a:solidFill>
              <a:srgbClr val="0000FF"/>
            </a:solidFill>
            <a:ln w="25560" cap="flat">
              <a:solidFill>
                <a:srgbClr val="0000FF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>
                <a:defRPr spc="-1" sz="1400">
                  <a:solidFill>
                    <a:srgbClr val="FFFF00"/>
                  </a:solidFill>
                  <a:latin typeface="Lucida Grande"/>
                  <a:ea typeface="Lucida Grande"/>
                  <a:cs typeface="Lucida Grande"/>
                  <a:sym typeface="Lucida Grande"/>
                </a:defRPr>
              </a:pPr>
            </a:p>
          </p:txBody>
        </p:sp>
        <p:sp>
          <p:nvSpPr>
            <p:cNvPr id="235" name="n"/>
            <p:cNvSpPr/>
            <p:nvPr/>
          </p:nvSpPr>
          <p:spPr>
            <a:xfrm rot="21414600">
              <a:off x="54001" y="3551"/>
              <a:ext cx="131759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>
                <a:defRPr spc="-1" sz="1400">
                  <a:solidFill>
                    <a:srgbClr val="FFFF00"/>
                  </a:solidFill>
                  <a:latin typeface="Lucida Grande"/>
                  <a:ea typeface="Lucida Grande"/>
                  <a:cs typeface="Lucida Grande"/>
                  <a:sym typeface="Lucida Grande"/>
                </a:defRPr>
              </a:lvl1pPr>
            </a:lstStyle>
            <a:p>
              <a:pPr/>
              <a:r>
                <a:t>n</a:t>
              </a:r>
            </a:p>
          </p:txBody>
        </p:sp>
      </p:grpSp>
      <p:grpSp>
        <p:nvGrpSpPr>
          <p:cNvPr id="239" name="CustomShape 17"/>
          <p:cNvGrpSpPr/>
          <p:nvPr/>
        </p:nvGrpSpPr>
        <p:grpSpPr>
          <a:xfrm>
            <a:off x="2766021" y="3348352"/>
            <a:ext cx="233277" cy="230275"/>
            <a:chOff x="0" y="0"/>
            <a:chExt cx="233275" cy="230273"/>
          </a:xfrm>
        </p:grpSpPr>
        <p:sp>
          <p:nvSpPr>
            <p:cNvPr id="237" name="Oval"/>
            <p:cNvSpPr/>
            <p:nvPr/>
          </p:nvSpPr>
          <p:spPr>
            <a:xfrm rot="21414600">
              <a:off x="5397" y="18147"/>
              <a:ext cx="222481" cy="206281"/>
            </a:xfrm>
            <a:prstGeom prst="ellipse">
              <a:avLst/>
            </a:prstGeom>
            <a:solidFill>
              <a:srgbClr val="0000FF"/>
            </a:solidFill>
            <a:ln w="25560" cap="flat">
              <a:solidFill>
                <a:srgbClr val="0000FF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>
                <a:defRPr spc="-1" sz="1400">
                  <a:solidFill>
                    <a:srgbClr val="FFFF00"/>
                  </a:solidFill>
                  <a:latin typeface="Lucida Grande"/>
                  <a:ea typeface="Lucida Grande"/>
                  <a:cs typeface="Lucida Grande"/>
                  <a:sym typeface="Lucida Grande"/>
                </a:defRPr>
              </a:pPr>
            </a:p>
          </p:txBody>
        </p:sp>
        <p:sp>
          <p:nvSpPr>
            <p:cNvPr id="238" name="n"/>
            <p:cNvSpPr/>
            <p:nvPr/>
          </p:nvSpPr>
          <p:spPr>
            <a:xfrm rot="21414600">
              <a:off x="54001" y="3551"/>
              <a:ext cx="131759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>
                <a:defRPr spc="-1" sz="1400">
                  <a:solidFill>
                    <a:srgbClr val="FFFF00"/>
                  </a:solidFill>
                  <a:latin typeface="Lucida Grande"/>
                  <a:ea typeface="Lucida Grande"/>
                  <a:cs typeface="Lucida Grande"/>
                  <a:sym typeface="Lucida Grande"/>
                </a:defRPr>
              </a:lvl1pPr>
            </a:lstStyle>
            <a:p>
              <a:pPr/>
              <a:r>
                <a:t>n</a:t>
              </a:r>
            </a:p>
          </p:txBody>
        </p:sp>
      </p:grpSp>
      <p:grpSp>
        <p:nvGrpSpPr>
          <p:cNvPr id="242" name="CustomShape 17"/>
          <p:cNvGrpSpPr/>
          <p:nvPr/>
        </p:nvGrpSpPr>
        <p:grpSpPr>
          <a:xfrm>
            <a:off x="2588221" y="3310252"/>
            <a:ext cx="233277" cy="230275"/>
            <a:chOff x="0" y="0"/>
            <a:chExt cx="233275" cy="230273"/>
          </a:xfrm>
        </p:grpSpPr>
        <p:sp>
          <p:nvSpPr>
            <p:cNvPr id="240" name="Oval"/>
            <p:cNvSpPr/>
            <p:nvPr/>
          </p:nvSpPr>
          <p:spPr>
            <a:xfrm rot="21414600">
              <a:off x="5397" y="18147"/>
              <a:ext cx="222481" cy="206281"/>
            </a:xfrm>
            <a:prstGeom prst="ellipse">
              <a:avLst/>
            </a:prstGeom>
            <a:solidFill>
              <a:srgbClr val="0000FF"/>
            </a:solidFill>
            <a:ln w="25560" cap="flat">
              <a:solidFill>
                <a:srgbClr val="0000FF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>
                <a:defRPr spc="-1" sz="1400">
                  <a:solidFill>
                    <a:srgbClr val="FFFF00"/>
                  </a:solidFill>
                  <a:latin typeface="Lucida Grande"/>
                  <a:ea typeface="Lucida Grande"/>
                  <a:cs typeface="Lucida Grande"/>
                  <a:sym typeface="Lucida Grande"/>
                </a:defRPr>
              </a:pPr>
            </a:p>
          </p:txBody>
        </p:sp>
        <p:sp>
          <p:nvSpPr>
            <p:cNvPr id="241" name="n"/>
            <p:cNvSpPr/>
            <p:nvPr/>
          </p:nvSpPr>
          <p:spPr>
            <a:xfrm rot="21414600">
              <a:off x="54001" y="3551"/>
              <a:ext cx="131759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>
                <a:defRPr spc="-1" sz="1400">
                  <a:solidFill>
                    <a:srgbClr val="FFFF00"/>
                  </a:solidFill>
                  <a:latin typeface="Lucida Grande"/>
                  <a:ea typeface="Lucida Grande"/>
                  <a:cs typeface="Lucida Grande"/>
                  <a:sym typeface="Lucida Grande"/>
                </a:defRPr>
              </a:lvl1pPr>
            </a:lstStyle>
            <a:p>
              <a:pPr/>
              <a:r>
                <a:t>n</a:t>
              </a:r>
            </a:p>
          </p:txBody>
        </p:sp>
      </p:grpSp>
      <p:grpSp>
        <p:nvGrpSpPr>
          <p:cNvPr id="245" name="CustomShape 17"/>
          <p:cNvGrpSpPr/>
          <p:nvPr/>
        </p:nvGrpSpPr>
        <p:grpSpPr>
          <a:xfrm>
            <a:off x="2943821" y="3411852"/>
            <a:ext cx="233277" cy="230275"/>
            <a:chOff x="0" y="0"/>
            <a:chExt cx="233275" cy="230273"/>
          </a:xfrm>
        </p:grpSpPr>
        <p:sp>
          <p:nvSpPr>
            <p:cNvPr id="243" name="Oval"/>
            <p:cNvSpPr/>
            <p:nvPr/>
          </p:nvSpPr>
          <p:spPr>
            <a:xfrm rot="21414600">
              <a:off x="5397" y="18147"/>
              <a:ext cx="222481" cy="206281"/>
            </a:xfrm>
            <a:prstGeom prst="ellipse">
              <a:avLst/>
            </a:prstGeom>
            <a:solidFill>
              <a:srgbClr val="0000FF"/>
            </a:solidFill>
            <a:ln w="25560" cap="flat">
              <a:solidFill>
                <a:srgbClr val="0000FF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>
                <a:defRPr spc="-1" sz="1400">
                  <a:solidFill>
                    <a:srgbClr val="FFFF00"/>
                  </a:solidFill>
                  <a:latin typeface="Lucida Grande"/>
                  <a:ea typeface="Lucida Grande"/>
                  <a:cs typeface="Lucida Grande"/>
                  <a:sym typeface="Lucida Grande"/>
                </a:defRPr>
              </a:pPr>
            </a:p>
          </p:txBody>
        </p:sp>
        <p:sp>
          <p:nvSpPr>
            <p:cNvPr id="244" name="n"/>
            <p:cNvSpPr/>
            <p:nvPr/>
          </p:nvSpPr>
          <p:spPr>
            <a:xfrm rot="21414600">
              <a:off x="54001" y="3551"/>
              <a:ext cx="131759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>
                <a:defRPr spc="-1" sz="1400">
                  <a:solidFill>
                    <a:srgbClr val="FFFF00"/>
                  </a:solidFill>
                  <a:latin typeface="Lucida Grande"/>
                  <a:ea typeface="Lucida Grande"/>
                  <a:cs typeface="Lucida Grande"/>
                  <a:sym typeface="Lucida Grande"/>
                </a:defRPr>
              </a:lvl1pPr>
            </a:lstStyle>
            <a:p>
              <a:pPr/>
              <a:r>
                <a:t>n</a:t>
              </a:r>
            </a:p>
          </p:txBody>
        </p:sp>
      </p:grpSp>
      <p:grpSp>
        <p:nvGrpSpPr>
          <p:cNvPr id="248" name="CustomShape 17"/>
          <p:cNvGrpSpPr/>
          <p:nvPr/>
        </p:nvGrpSpPr>
        <p:grpSpPr>
          <a:xfrm>
            <a:off x="2893021" y="3221352"/>
            <a:ext cx="233277" cy="230275"/>
            <a:chOff x="0" y="0"/>
            <a:chExt cx="233275" cy="230273"/>
          </a:xfrm>
        </p:grpSpPr>
        <p:sp>
          <p:nvSpPr>
            <p:cNvPr id="246" name="Oval"/>
            <p:cNvSpPr/>
            <p:nvPr/>
          </p:nvSpPr>
          <p:spPr>
            <a:xfrm rot="21414600">
              <a:off x="5397" y="18147"/>
              <a:ext cx="222481" cy="206281"/>
            </a:xfrm>
            <a:prstGeom prst="ellipse">
              <a:avLst/>
            </a:prstGeom>
            <a:solidFill>
              <a:srgbClr val="0000FF"/>
            </a:solidFill>
            <a:ln w="25560" cap="flat">
              <a:solidFill>
                <a:srgbClr val="0000FF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>
                <a:defRPr spc="-1" sz="1400">
                  <a:solidFill>
                    <a:srgbClr val="FFFF00"/>
                  </a:solidFill>
                  <a:latin typeface="Lucida Grande"/>
                  <a:ea typeface="Lucida Grande"/>
                  <a:cs typeface="Lucida Grande"/>
                  <a:sym typeface="Lucida Grande"/>
                </a:defRPr>
              </a:pPr>
            </a:p>
          </p:txBody>
        </p:sp>
        <p:sp>
          <p:nvSpPr>
            <p:cNvPr id="247" name="n"/>
            <p:cNvSpPr/>
            <p:nvPr/>
          </p:nvSpPr>
          <p:spPr>
            <a:xfrm rot="21414600">
              <a:off x="54001" y="3551"/>
              <a:ext cx="131759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>
                <a:defRPr spc="-1" sz="1400">
                  <a:solidFill>
                    <a:srgbClr val="FFFF00"/>
                  </a:solidFill>
                  <a:latin typeface="Lucida Grande"/>
                  <a:ea typeface="Lucida Grande"/>
                  <a:cs typeface="Lucida Grande"/>
                  <a:sym typeface="Lucida Grande"/>
                </a:defRPr>
              </a:lvl1pPr>
            </a:lstStyle>
            <a:p>
              <a:pPr/>
              <a:r>
                <a:t>n</a:t>
              </a:r>
            </a:p>
          </p:txBody>
        </p:sp>
      </p:grpSp>
      <p:grpSp>
        <p:nvGrpSpPr>
          <p:cNvPr id="251" name="CustomShape 17"/>
          <p:cNvGrpSpPr/>
          <p:nvPr/>
        </p:nvGrpSpPr>
        <p:grpSpPr>
          <a:xfrm>
            <a:off x="2702521" y="3157852"/>
            <a:ext cx="233277" cy="230275"/>
            <a:chOff x="0" y="0"/>
            <a:chExt cx="233275" cy="230273"/>
          </a:xfrm>
        </p:grpSpPr>
        <p:sp>
          <p:nvSpPr>
            <p:cNvPr id="249" name="Oval"/>
            <p:cNvSpPr/>
            <p:nvPr/>
          </p:nvSpPr>
          <p:spPr>
            <a:xfrm rot="21414600">
              <a:off x="5397" y="18147"/>
              <a:ext cx="222481" cy="206281"/>
            </a:xfrm>
            <a:prstGeom prst="ellipse">
              <a:avLst/>
            </a:prstGeom>
            <a:solidFill>
              <a:srgbClr val="0000FF"/>
            </a:solidFill>
            <a:ln w="25560" cap="flat">
              <a:solidFill>
                <a:srgbClr val="0000FF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>
                <a:defRPr spc="-1" sz="1400">
                  <a:solidFill>
                    <a:srgbClr val="FFFF00"/>
                  </a:solidFill>
                  <a:latin typeface="Lucida Grande"/>
                  <a:ea typeface="Lucida Grande"/>
                  <a:cs typeface="Lucida Grande"/>
                  <a:sym typeface="Lucida Grande"/>
                </a:defRPr>
              </a:pPr>
            </a:p>
          </p:txBody>
        </p:sp>
        <p:sp>
          <p:nvSpPr>
            <p:cNvPr id="250" name="n"/>
            <p:cNvSpPr/>
            <p:nvPr/>
          </p:nvSpPr>
          <p:spPr>
            <a:xfrm rot="21414600">
              <a:off x="54001" y="3551"/>
              <a:ext cx="131759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>
                <a:defRPr spc="-1" sz="1400">
                  <a:solidFill>
                    <a:srgbClr val="FFFF00"/>
                  </a:solidFill>
                  <a:latin typeface="Lucida Grande"/>
                  <a:ea typeface="Lucida Grande"/>
                  <a:cs typeface="Lucida Grande"/>
                  <a:sym typeface="Lucida Grande"/>
                </a:defRPr>
              </a:lvl1pPr>
            </a:lstStyle>
            <a:p>
              <a:pPr/>
              <a:r>
                <a:t>n</a:t>
              </a:r>
            </a:p>
          </p:txBody>
        </p:sp>
      </p:grpSp>
      <p:sp>
        <p:nvSpPr>
          <p:cNvPr id="252" name="(Statistic-) weighted polarisation along chosen…"/>
          <p:cNvSpPr txBox="1"/>
          <p:nvPr/>
        </p:nvSpPr>
        <p:spPr>
          <a:xfrm>
            <a:off x="6135432" y="4650402"/>
            <a:ext cx="5002238" cy="6728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>
              <a:defRPr sz="1900"/>
            </a:pPr>
            <a:r>
              <a:t>(Statistic-) weighted polarisation along chosen </a:t>
            </a:r>
          </a:p>
          <a:p>
            <a:pPr>
              <a:defRPr sz="1900"/>
            </a:pPr>
            <a:r>
              <a:t>monitoring direction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714" name="Screenshot 2022-06-28 at 15.17.06.png" descr="Screenshot 2022-06-28 at 15.17.0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146427" y="64027"/>
            <a:ext cx="7713116" cy="6196346"/>
          </a:xfrm>
          <a:prstGeom prst="rect">
            <a:avLst/>
          </a:prstGeom>
          <a:ln w="12700">
            <a:miter lim="400000"/>
          </a:ln>
        </p:spPr>
      </p:pic>
      <p:sp>
        <p:nvSpPr>
          <p:cNvPr id="715" name="Tuning of guide-field 1 around its value  allows us to see spin-echo:"/>
          <p:cNvSpPr txBox="1"/>
          <p:nvPr/>
        </p:nvSpPr>
        <p:spPr>
          <a:xfrm>
            <a:off x="409483" y="1268715"/>
            <a:ext cx="3563442" cy="450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Tuning of guide-field 1 around its value </a:t>
            </a:r>
            <a:br/>
            <a:r>
              <a:t>allows us to see spin-echo: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718" name="TextShape 1"/>
          <p:cNvSpPr txBox="1"/>
          <p:nvPr/>
        </p:nvSpPr>
        <p:spPr>
          <a:xfrm>
            <a:off x="2097959" y="33964"/>
            <a:ext cx="7645312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defTabSz="829875">
              <a:spcBef>
                <a:spcPts val="0"/>
              </a:spcBef>
              <a:defRPr b="1" spc="0" sz="1800">
                <a:uFill>
                  <a:solidFill>
                    <a:srgbClr val="FFFFFF"/>
                  </a:solidFill>
                </a:uFill>
                <a:latin typeface="DejaVu Serif"/>
                <a:ea typeface="DejaVu Serif"/>
                <a:cs typeface="DejaVu Serif"/>
                <a:sym typeface="DejaVu Serif"/>
              </a:defRPr>
            </a:pPr>
            <a:r>
              <a:t>Highlight:</a:t>
            </a:r>
            <a:br/>
            <a:r>
              <a:t>McStas example SEMSANS</a:t>
            </a:r>
          </a:p>
        </p:txBody>
      </p:sp>
      <p:pic>
        <p:nvPicPr>
          <p:cNvPr id="719" name="Picture 589" descr="Picture 58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9775" y="1993335"/>
            <a:ext cx="11333992" cy="2277592"/>
          </a:xfrm>
          <a:prstGeom prst="rect">
            <a:avLst/>
          </a:prstGeom>
          <a:ln w="12700">
            <a:miter lim="400000"/>
          </a:ln>
        </p:spPr>
      </p:pic>
      <p:sp>
        <p:nvSpPr>
          <p:cNvPr id="720" name="TextShape 2"/>
          <p:cNvSpPr txBox="1"/>
          <p:nvPr/>
        </p:nvSpPr>
        <p:spPr>
          <a:xfrm>
            <a:off x="2053109" y="1262129"/>
            <a:ext cx="2340969" cy="3036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0840" tIns="40840" rIns="40840" bIns="40840">
            <a:spAutoFit/>
          </a:bodyPr>
          <a:lstStyle>
            <a:lvl1pPr defTabSz="829875">
              <a:spcBef>
                <a:spcPts val="0"/>
              </a:spcBef>
              <a:defRPr spc="0">
                <a:uFill>
                  <a:solidFill>
                    <a:srgbClr val="FFFFFF"/>
                  </a:solidFill>
                </a:uFill>
              </a:defRPr>
            </a:lvl1pPr>
          </a:lstStyle>
          <a:p>
            <a:pPr/>
            <a:r>
              <a:t>Courtesy: M. Sales et.al.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2" name="Picture 589" descr="Picture 58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78248" y="5216245"/>
            <a:ext cx="7717046" cy="1550759"/>
          </a:xfrm>
          <a:prstGeom prst="rect">
            <a:avLst/>
          </a:prstGeom>
          <a:ln w="12700">
            <a:miter lim="400000"/>
          </a:ln>
        </p:spPr>
      </p:pic>
      <p:sp>
        <p:nvSpPr>
          <p:cNvPr id="723" name="Experiment                            Simula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Experiment                            Simulation</a:t>
            </a:r>
          </a:p>
        </p:txBody>
      </p:sp>
      <p:sp>
        <p:nvSpPr>
          <p:cNvPr id="724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725" name="Picture 593" descr="Picture 59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82897" y="1193865"/>
            <a:ext cx="5894414" cy="3774302"/>
          </a:xfrm>
          <a:prstGeom prst="rect">
            <a:avLst/>
          </a:prstGeom>
          <a:ln w="12700">
            <a:miter lim="400000"/>
          </a:ln>
        </p:spPr>
      </p:pic>
      <p:pic>
        <p:nvPicPr>
          <p:cNvPr id="726" name="Picture 594" descr="Picture 594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219595" y="1329838"/>
            <a:ext cx="5891400" cy="3774302"/>
          </a:xfrm>
          <a:prstGeom prst="rect">
            <a:avLst/>
          </a:prstGeom>
          <a:ln w="12700">
            <a:miter lim="400000"/>
          </a:ln>
        </p:spPr>
      </p:pic>
      <p:sp>
        <p:nvSpPr>
          <p:cNvPr id="727" name="TextShape 1"/>
          <p:cNvSpPr txBox="1"/>
          <p:nvPr/>
        </p:nvSpPr>
        <p:spPr>
          <a:xfrm>
            <a:off x="2097959" y="33964"/>
            <a:ext cx="7645312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defTabSz="829875">
              <a:spcBef>
                <a:spcPts val="0"/>
              </a:spcBef>
              <a:defRPr b="1" spc="0" sz="1800">
                <a:uFill>
                  <a:solidFill>
                    <a:srgbClr val="FFFFFF"/>
                  </a:solidFill>
                </a:uFill>
                <a:latin typeface="DejaVu Serif"/>
                <a:ea typeface="DejaVu Serif"/>
                <a:cs typeface="DejaVu Serif"/>
                <a:sym typeface="DejaVu Serif"/>
              </a:defRPr>
            </a:pPr>
            <a:r>
              <a:t>Highlight:</a:t>
            </a:r>
            <a:br/>
            <a:r>
              <a:t>McStas example SEMSANS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tcha’s"/>
          <p:cNvSpPr txBox="1"/>
          <p:nvPr>
            <p:ph type="title"/>
          </p:nvPr>
        </p:nvSpPr>
        <p:spPr>
          <a:xfrm>
            <a:off x="1900986" y="-461158"/>
            <a:ext cx="9312375" cy="972717"/>
          </a:xfrm>
          <a:prstGeom prst="rect">
            <a:avLst/>
          </a:prstGeom>
        </p:spPr>
        <p:txBody>
          <a:bodyPr/>
          <a:lstStyle/>
          <a:p>
            <a:pPr lvl="1"/>
            <a:r>
              <a:t>Gotcha’s</a:t>
            </a:r>
          </a:p>
        </p:txBody>
      </p:sp>
      <p:sp>
        <p:nvSpPr>
          <p:cNvPr id="730" name="Polarisation docs in manual are out of date wrt. the current code/algorithm……"/>
          <p:cNvSpPr txBox="1"/>
          <p:nvPr>
            <p:ph type="body" idx="1"/>
          </p:nvPr>
        </p:nvSpPr>
        <p:spPr>
          <a:xfrm>
            <a:off x="1464678" y="1065600"/>
            <a:ext cx="9564749" cy="5451198"/>
          </a:xfrm>
          <a:prstGeom prst="rect">
            <a:avLst/>
          </a:prstGeom>
        </p:spPr>
        <p:txBody>
          <a:bodyPr/>
          <a:lstStyle/>
          <a:p>
            <a:pPr>
              <a:defRPr sz="2000"/>
            </a:pPr>
            <a:r>
              <a:t>Polarisation docs in manual are </a:t>
            </a:r>
            <a:r>
              <a:rPr b="1"/>
              <a:t>out of date</a:t>
            </a:r>
            <a:r>
              <a:t> wrt. the current code/algorithm… </a:t>
            </a:r>
          </a:p>
          <a:p>
            <a:pPr>
              <a:defRPr sz="2000"/>
            </a:pPr>
          </a:p>
          <a:p>
            <a:pPr>
              <a:defRPr sz="2000"/>
            </a:pPr>
            <a:r>
              <a:t>For now, </a:t>
            </a:r>
            <a:r>
              <a:rPr b="1"/>
              <a:t>don’t combine gravity and polarisation!</a:t>
            </a:r>
            <a:br>
              <a:rPr b="1"/>
            </a:br>
            <a:r>
              <a:t>(Guide_gravity and Elliptic_guide_gravity can currently not be used within field regions.)</a:t>
            </a:r>
            <a:br/>
          </a:p>
          <a:p>
            <a:pPr>
              <a:defRPr sz="2000"/>
            </a:pPr>
            <a:r>
              <a:t>Pol_Bfield placement can be confusing depending on choice of geometry-parts… </a:t>
            </a:r>
            <a:br/>
          </a:p>
          <a:p>
            <a:pPr>
              <a:defRPr sz="2000"/>
            </a:pPr>
            <a:r>
              <a:t>McStas 3.x does not support</a:t>
            </a:r>
          </a:p>
          <a:p>
            <a:pPr lvl="1">
              <a:buChar char="•"/>
              <a:defRPr sz="2000"/>
            </a:pPr>
            <a:r>
              <a:t>User-defined field functions</a:t>
            </a:r>
            <a:br/>
            <a:r>
              <a:t>(No function pointers on GPU… code-generator may rescue us later)</a:t>
            </a:r>
          </a:p>
          <a:p>
            <a:pPr lvl="1">
              <a:buChar char="•"/>
              <a:defRPr sz="2000"/>
            </a:pPr>
            <a:r>
              <a:t>Having optics within </a:t>
            </a:r>
            <a:r>
              <a:rPr b="1"/>
              <a:t>tabled</a:t>
            </a:r>
            <a:r>
              <a:t> fields </a:t>
            </a:r>
            <a:br/>
            <a:r>
              <a:t>(tabled fields are for now only available in Pol_tabled_field which can not work in “concentric geometries)</a:t>
            </a:r>
            <a:br/>
          </a:p>
          <a:p>
            <a:pPr>
              <a:defRPr sz="2000"/>
            </a:pPr>
            <a:r>
              <a:t>GitHub issues exist or will be written, these things will eventually all be fixed!</a:t>
            </a:r>
          </a:p>
        </p:txBody>
      </p:sp>
      <p:sp>
        <p:nvSpPr>
          <p:cNvPr id="7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55" name="CustomShape 3"/>
          <p:cNvSpPr txBox="1"/>
          <p:nvPr/>
        </p:nvSpPr>
        <p:spPr>
          <a:xfrm>
            <a:off x="2517480" y="433133"/>
            <a:ext cx="5739480" cy="3100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pc="-1" sz="1900">
                <a:latin typeface="Geneva"/>
                <a:ea typeface="Geneva"/>
                <a:cs typeface="Geneva"/>
                <a:sym typeface="Geneva"/>
              </a:defRPr>
            </a:lvl1pPr>
          </a:lstStyle>
          <a:p>
            <a:pPr/>
            <a:r>
              <a:t>McStas detectors/monitors</a:t>
            </a:r>
          </a:p>
        </p:txBody>
      </p:sp>
      <p:sp>
        <p:nvSpPr>
          <p:cNvPr id="256" name="CustomShape 4"/>
          <p:cNvSpPr txBox="1"/>
          <p:nvPr/>
        </p:nvSpPr>
        <p:spPr>
          <a:xfrm>
            <a:off x="1715661" y="840971"/>
            <a:ext cx="4452362" cy="3081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0600" tIns="30600" rIns="30600" bIns="30600">
            <a:spAutoFit/>
          </a:bodyPr>
          <a:lstStyle>
            <a:lvl1pPr>
              <a:defRPr spc="-1" sz="1700"/>
            </a:lvl1pPr>
          </a:lstStyle>
          <a:p>
            <a:pPr/>
            <a:r>
              <a:t>Monitoring: How and What do we monitor?</a:t>
            </a:r>
          </a:p>
        </p:txBody>
      </p:sp>
      <p:pic>
        <p:nvPicPr>
          <p:cNvPr id="257" name="image10.png" descr="image1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133926" y="1125918"/>
            <a:ext cx="6985915" cy="3929242"/>
          </a:xfrm>
          <a:prstGeom prst="rect">
            <a:avLst/>
          </a:prstGeom>
          <a:ln w="12700">
            <a:miter lim="400000"/>
          </a:ln>
        </p:spPr>
      </p:pic>
      <p:sp>
        <p:nvSpPr>
          <p:cNvPr id="258" name="CustomShape 2"/>
          <p:cNvSpPr/>
          <p:nvPr/>
        </p:nvSpPr>
        <p:spPr>
          <a:xfrm rot="16200000">
            <a:off x="2675840" y="3374640"/>
            <a:ext cx="3152161" cy="2854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5399" y="0"/>
                </a:moveTo>
                <a:lnTo>
                  <a:pt x="21600" y="0"/>
                </a:lnTo>
                <a:lnTo>
                  <a:pt x="16199" y="21600"/>
                </a:lnTo>
                <a:lnTo>
                  <a:pt x="0" y="21600"/>
                </a:lnTo>
                <a:lnTo>
                  <a:pt x="5399" y="0"/>
                </a:lnTo>
              </a:path>
            </a:pathLst>
          </a:custGeom>
          <a:solidFill>
            <a:srgbClr val="729FCF"/>
          </a:solidFill>
          <a:ln w="3240">
            <a:solidFill>
              <a:srgbClr val="3465A4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259" name="Line 5"/>
          <p:cNvSpPr/>
          <p:nvPr/>
        </p:nvSpPr>
        <p:spPr>
          <a:xfrm>
            <a:off x="2019560" y="3427560"/>
            <a:ext cx="1607401" cy="1"/>
          </a:xfrm>
          <a:prstGeom prst="line">
            <a:avLst/>
          </a:prstGeom>
          <a:ln w="12700">
            <a:solidFill>
              <a:srgbClr val="0000FF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260" name="Formula 6"/>
          <p:cNvSpPr txBox="1"/>
          <p:nvPr/>
        </p:nvSpPr>
        <p:spPr>
          <a:xfrm>
            <a:off x="3274160" y="3518639"/>
            <a:ext cx="233277" cy="3664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14:m>
              <m:oMathPara>
                <m:oMathParaPr>
                  <m:jc m:val="left"/>
                </m:oMathParaPr>
                <m:oMath>
                  <m:r>
                    <a:rPr xmlns:a="http://schemas.openxmlformats.org/drawingml/2006/main" sz="1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P</m:t>
                  </m:r>
                </m:oMath>
              </m:oMathPara>
            </a14:m>
          </a:p>
        </p:txBody>
      </p:sp>
      <p:sp>
        <p:nvSpPr>
          <p:cNvPr id="261" name="Line 8"/>
          <p:cNvSpPr/>
          <p:nvPr/>
        </p:nvSpPr>
        <p:spPr>
          <a:xfrm flipV="1">
            <a:off x="4186760" y="3021840"/>
            <a:ext cx="160921" cy="762121"/>
          </a:xfrm>
          <a:prstGeom prst="line">
            <a:avLst/>
          </a:prstGeom>
          <a:ln>
            <a:solidFill>
              <a:srgbClr val="000000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262" name="Formula 9"/>
          <p:cNvSpPr txBox="1"/>
          <p:nvPr/>
        </p:nvSpPr>
        <p:spPr>
          <a:xfrm>
            <a:off x="4202169" y="3592254"/>
            <a:ext cx="233062" cy="4255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14:m>
              <m:oMathPara>
                <m:oMathParaPr>
                  <m:jc m:val="left"/>
                </m:oMathParaPr>
                <m:oMath>
                  <m:limUpp>
                    <m:e>
                      <m:r>
                        <a:rPr xmlns:a="http://schemas.openxmlformats.org/drawingml/2006/main" sz="1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e>
                    <m:lim>
                      <m:r>
                        <m:rPr>
                          <m:sty m:val="p"/>
                        </m:rPr>
                        <a:rPr xmlns:a="http://schemas.openxmlformats.org/drawingml/2006/main" sz="1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^</m:t>
                      </m:r>
                    </m:lim>
                  </m:limUpp>
                </m:oMath>
              </m:oMathPara>
            </a14:m>
          </a:p>
        </p:txBody>
      </p:sp>
      <p:grpSp>
        <p:nvGrpSpPr>
          <p:cNvPr id="265" name="CustomShape 17"/>
          <p:cNvGrpSpPr/>
          <p:nvPr/>
        </p:nvGrpSpPr>
        <p:grpSpPr>
          <a:xfrm>
            <a:off x="2651721" y="3513452"/>
            <a:ext cx="233277" cy="230275"/>
            <a:chOff x="0" y="0"/>
            <a:chExt cx="233275" cy="230273"/>
          </a:xfrm>
        </p:grpSpPr>
        <p:sp>
          <p:nvSpPr>
            <p:cNvPr id="263" name="Oval"/>
            <p:cNvSpPr/>
            <p:nvPr/>
          </p:nvSpPr>
          <p:spPr>
            <a:xfrm rot="21414600">
              <a:off x="5397" y="18147"/>
              <a:ext cx="222481" cy="206281"/>
            </a:xfrm>
            <a:prstGeom prst="ellipse">
              <a:avLst/>
            </a:prstGeom>
            <a:solidFill>
              <a:srgbClr val="0000FF"/>
            </a:solidFill>
            <a:ln w="25560" cap="flat">
              <a:solidFill>
                <a:srgbClr val="0000FF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>
                <a:defRPr spc="-1" sz="1400">
                  <a:solidFill>
                    <a:srgbClr val="FFFF00"/>
                  </a:solidFill>
                  <a:latin typeface="Lucida Grande"/>
                  <a:ea typeface="Lucida Grande"/>
                  <a:cs typeface="Lucida Grande"/>
                  <a:sym typeface="Lucida Grande"/>
                </a:defRPr>
              </a:pPr>
            </a:p>
          </p:txBody>
        </p:sp>
        <p:sp>
          <p:nvSpPr>
            <p:cNvPr id="264" name="n"/>
            <p:cNvSpPr/>
            <p:nvPr/>
          </p:nvSpPr>
          <p:spPr>
            <a:xfrm rot="21414600">
              <a:off x="54001" y="3551"/>
              <a:ext cx="131759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>
                <a:defRPr spc="-1" sz="1400">
                  <a:solidFill>
                    <a:srgbClr val="FFFF00"/>
                  </a:solidFill>
                  <a:latin typeface="Lucida Grande"/>
                  <a:ea typeface="Lucida Grande"/>
                  <a:cs typeface="Lucida Grande"/>
                  <a:sym typeface="Lucida Grande"/>
                </a:defRPr>
              </a:lvl1pPr>
            </a:lstStyle>
            <a:p>
              <a:pPr/>
              <a:r>
                <a:t>n</a:t>
              </a:r>
            </a:p>
          </p:txBody>
        </p:sp>
      </p:grpSp>
      <p:grpSp>
        <p:nvGrpSpPr>
          <p:cNvPr id="268" name="CustomShape 17"/>
          <p:cNvGrpSpPr/>
          <p:nvPr/>
        </p:nvGrpSpPr>
        <p:grpSpPr>
          <a:xfrm>
            <a:off x="2816821" y="3551552"/>
            <a:ext cx="233277" cy="230275"/>
            <a:chOff x="0" y="0"/>
            <a:chExt cx="233275" cy="230273"/>
          </a:xfrm>
        </p:grpSpPr>
        <p:sp>
          <p:nvSpPr>
            <p:cNvPr id="266" name="Oval"/>
            <p:cNvSpPr/>
            <p:nvPr/>
          </p:nvSpPr>
          <p:spPr>
            <a:xfrm rot="21414600">
              <a:off x="5397" y="18147"/>
              <a:ext cx="222481" cy="206281"/>
            </a:xfrm>
            <a:prstGeom prst="ellipse">
              <a:avLst/>
            </a:prstGeom>
            <a:solidFill>
              <a:srgbClr val="0000FF"/>
            </a:solidFill>
            <a:ln w="25560" cap="flat">
              <a:solidFill>
                <a:srgbClr val="0000FF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>
                <a:defRPr spc="-1" sz="1400">
                  <a:solidFill>
                    <a:srgbClr val="FFFF00"/>
                  </a:solidFill>
                  <a:latin typeface="Lucida Grande"/>
                  <a:ea typeface="Lucida Grande"/>
                  <a:cs typeface="Lucida Grande"/>
                  <a:sym typeface="Lucida Grande"/>
                </a:defRPr>
              </a:pPr>
            </a:p>
          </p:txBody>
        </p:sp>
        <p:sp>
          <p:nvSpPr>
            <p:cNvPr id="267" name="n"/>
            <p:cNvSpPr/>
            <p:nvPr/>
          </p:nvSpPr>
          <p:spPr>
            <a:xfrm rot="21414600">
              <a:off x="54001" y="3551"/>
              <a:ext cx="131759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>
                <a:defRPr spc="-1" sz="1400">
                  <a:solidFill>
                    <a:srgbClr val="FFFF00"/>
                  </a:solidFill>
                  <a:latin typeface="Lucida Grande"/>
                  <a:ea typeface="Lucida Grande"/>
                  <a:cs typeface="Lucida Grande"/>
                  <a:sym typeface="Lucida Grande"/>
                </a:defRPr>
              </a:lvl1pPr>
            </a:lstStyle>
            <a:p>
              <a:pPr/>
              <a:r>
                <a:t>n</a:t>
              </a:r>
            </a:p>
          </p:txBody>
        </p:sp>
      </p:grpSp>
      <p:grpSp>
        <p:nvGrpSpPr>
          <p:cNvPr id="271" name="CustomShape 17"/>
          <p:cNvGrpSpPr/>
          <p:nvPr/>
        </p:nvGrpSpPr>
        <p:grpSpPr>
          <a:xfrm>
            <a:off x="2766021" y="3348352"/>
            <a:ext cx="233277" cy="230275"/>
            <a:chOff x="0" y="0"/>
            <a:chExt cx="233275" cy="230273"/>
          </a:xfrm>
        </p:grpSpPr>
        <p:sp>
          <p:nvSpPr>
            <p:cNvPr id="269" name="Oval"/>
            <p:cNvSpPr/>
            <p:nvPr/>
          </p:nvSpPr>
          <p:spPr>
            <a:xfrm rot="21414600">
              <a:off x="5397" y="18147"/>
              <a:ext cx="222481" cy="206281"/>
            </a:xfrm>
            <a:prstGeom prst="ellipse">
              <a:avLst/>
            </a:prstGeom>
            <a:solidFill>
              <a:srgbClr val="0000FF"/>
            </a:solidFill>
            <a:ln w="25560" cap="flat">
              <a:solidFill>
                <a:srgbClr val="0000FF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>
                <a:defRPr spc="-1" sz="1400">
                  <a:solidFill>
                    <a:srgbClr val="FFFF00"/>
                  </a:solidFill>
                  <a:latin typeface="Lucida Grande"/>
                  <a:ea typeface="Lucida Grande"/>
                  <a:cs typeface="Lucida Grande"/>
                  <a:sym typeface="Lucida Grande"/>
                </a:defRPr>
              </a:pPr>
            </a:p>
          </p:txBody>
        </p:sp>
        <p:sp>
          <p:nvSpPr>
            <p:cNvPr id="270" name="n"/>
            <p:cNvSpPr/>
            <p:nvPr/>
          </p:nvSpPr>
          <p:spPr>
            <a:xfrm rot="21414600">
              <a:off x="54001" y="3551"/>
              <a:ext cx="131759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>
                <a:defRPr spc="-1" sz="1400">
                  <a:solidFill>
                    <a:srgbClr val="FFFF00"/>
                  </a:solidFill>
                  <a:latin typeface="Lucida Grande"/>
                  <a:ea typeface="Lucida Grande"/>
                  <a:cs typeface="Lucida Grande"/>
                  <a:sym typeface="Lucida Grande"/>
                </a:defRPr>
              </a:lvl1pPr>
            </a:lstStyle>
            <a:p>
              <a:pPr/>
              <a:r>
                <a:t>n</a:t>
              </a:r>
            </a:p>
          </p:txBody>
        </p:sp>
      </p:grpSp>
      <p:grpSp>
        <p:nvGrpSpPr>
          <p:cNvPr id="274" name="CustomShape 17"/>
          <p:cNvGrpSpPr/>
          <p:nvPr/>
        </p:nvGrpSpPr>
        <p:grpSpPr>
          <a:xfrm>
            <a:off x="2588221" y="3310252"/>
            <a:ext cx="233277" cy="230275"/>
            <a:chOff x="0" y="0"/>
            <a:chExt cx="233275" cy="230273"/>
          </a:xfrm>
        </p:grpSpPr>
        <p:sp>
          <p:nvSpPr>
            <p:cNvPr id="272" name="Oval"/>
            <p:cNvSpPr/>
            <p:nvPr/>
          </p:nvSpPr>
          <p:spPr>
            <a:xfrm rot="21414600">
              <a:off x="5397" y="18147"/>
              <a:ext cx="222481" cy="206281"/>
            </a:xfrm>
            <a:prstGeom prst="ellipse">
              <a:avLst/>
            </a:prstGeom>
            <a:solidFill>
              <a:srgbClr val="0000FF"/>
            </a:solidFill>
            <a:ln w="25560" cap="flat">
              <a:solidFill>
                <a:srgbClr val="0000FF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>
                <a:defRPr spc="-1" sz="1400">
                  <a:solidFill>
                    <a:srgbClr val="FFFF00"/>
                  </a:solidFill>
                  <a:latin typeface="Lucida Grande"/>
                  <a:ea typeface="Lucida Grande"/>
                  <a:cs typeface="Lucida Grande"/>
                  <a:sym typeface="Lucida Grande"/>
                </a:defRPr>
              </a:pPr>
            </a:p>
          </p:txBody>
        </p:sp>
        <p:sp>
          <p:nvSpPr>
            <p:cNvPr id="273" name="n"/>
            <p:cNvSpPr/>
            <p:nvPr/>
          </p:nvSpPr>
          <p:spPr>
            <a:xfrm rot="21414600">
              <a:off x="54001" y="3551"/>
              <a:ext cx="131759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>
                <a:defRPr spc="-1" sz="1400">
                  <a:solidFill>
                    <a:srgbClr val="FFFF00"/>
                  </a:solidFill>
                  <a:latin typeface="Lucida Grande"/>
                  <a:ea typeface="Lucida Grande"/>
                  <a:cs typeface="Lucida Grande"/>
                  <a:sym typeface="Lucida Grande"/>
                </a:defRPr>
              </a:lvl1pPr>
            </a:lstStyle>
            <a:p>
              <a:pPr/>
              <a:r>
                <a:t>n</a:t>
              </a:r>
            </a:p>
          </p:txBody>
        </p:sp>
      </p:grpSp>
      <p:grpSp>
        <p:nvGrpSpPr>
          <p:cNvPr id="277" name="CustomShape 17"/>
          <p:cNvGrpSpPr/>
          <p:nvPr/>
        </p:nvGrpSpPr>
        <p:grpSpPr>
          <a:xfrm>
            <a:off x="2943821" y="3411852"/>
            <a:ext cx="233277" cy="230275"/>
            <a:chOff x="0" y="0"/>
            <a:chExt cx="233275" cy="230273"/>
          </a:xfrm>
        </p:grpSpPr>
        <p:sp>
          <p:nvSpPr>
            <p:cNvPr id="275" name="Oval"/>
            <p:cNvSpPr/>
            <p:nvPr/>
          </p:nvSpPr>
          <p:spPr>
            <a:xfrm rot="21414600">
              <a:off x="5397" y="18147"/>
              <a:ext cx="222481" cy="206281"/>
            </a:xfrm>
            <a:prstGeom prst="ellipse">
              <a:avLst/>
            </a:prstGeom>
            <a:solidFill>
              <a:srgbClr val="0000FF"/>
            </a:solidFill>
            <a:ln w="25560" cap="flat">
              <a:solidFill>
                <a:srgbClr val="0000FF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>
                <a:defRPr spc="-1" sz="1400">
                  <a:solidFill>
                    <a:srgbClr val="FFFF00"/>
                  </a:solidFill>
                  <a:latin typeface="Lucida Grande"/>
                  <a:ea typeface="Lucida Grande"/>
                  <a:cs typeface="Lucida Grande"/>
                  <a:sym typeface="Lucida Grande"/>
                </a:defRPr>
              </a:pPr>
            </a:p>
          </p:txBody>
        </p:sp>
        <p:sp>
          <p:nvSpPr>
            <p:cNvPr id="276" name="n"/>
            <p:cNvSpPr/>
            <p:nvPr/>
          </p:nvSpPr>
          <p:spPr>
            <a:xfrm rot="21414600">
              <a:off x="54001" y="3551"/>
              <a:ext cx="131759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>
                <a:defRPr spc="-1" sz="1400">
                  <a:solidFill>
                    <a:srgbClr val="FFFF00"/>
                  </a:solidFill>
                  <a:latin typeface="Lucida Grande"/>
                  <a:ea typeface="Lucida Grande"/>
                  <a:cs typeface="Lucida Grande"/>
                  <a:sym typeface="Lucida Grande"/>
                </a:defRPr>
              </a:lvl1pPr>
            </a:lstStyle>
            <a:p>
              <a:pPr/>
              <a:r>
                <a:t>n</a:t>
              </a:r>
            </a:p>
          </p:txBody>
        </p:sp>
      </p:grpSp>
      <p:grpSp>
        <p:nvGrpSpPr>
          <p:cNvPr id="280" name="CustomShape 17"/>
          <p:cNvGrpSpPr/>
          <p:nvPr/>
        </p:nvGrpSpPr>
        <p:grpSpPr>
          <a:xfrm>
            <a:off x="2893021" y="3221352"/>
            <a:ext cx="233277" cy="230275"/>
            <a:chOff x="0" y="0"/>
            <a:chExt cx="233275" cy="230273"/>
          </a:xfrm>
        </p:grpSpPr>
        <p:sp>
          <p:nvSpPr>
            <p:cNvPr id="278" name="Oval"/>
            <p:cNvSpPr/>
            <p:nvPr/>
          </p:nvSpPr>
          <p:spPr>
            <a:xfrm rot="21414600">
              <a:off x="5397" y="18147"/>
              <a:ext cx="222481" cy="206281"/>
            </a:xfrm>
            <a:prstGeom prst="ellipse">
              <a:avLst/>
            </a:prstGeom>
            <a:solidFill>
              <a:srgbClr val="0000FF"/>
            </a:solidFill>
            <a:ln w="25560" cap="flat">
              <a:solidFill>
                <a:srgbClr val="0000FF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>
                <a:defRPr spc="-1" sz="1400">
                  <a:solidFill>
                    <a:srgbClr val="FFFF00"/>
                  </a:solidFill>
                  <a:latin typeface="Lucida Grande"/>
                  <a:ea typeface="Lucida Grande"/>
                  <a:cs typeface="Lucida Grande"/>
                  <a:sym typeface="Lucida Grande"/>
                </a:defRPr>
              </a:pPr>
            </a:p>
          </p:txBody>
        </p:sp>
        <p:sp>
          <p:nvSpPr>
            <p:cNvPr id="279" name="n"/>
            <p:cNvSpPr/>
            <p:nvPr/>
          </p:nvSpPr>
          <p:spPr>
            <a:xfrm rot="21414600">
              <a:off x="54001" y="3551"/>
              <a:ext cx="131759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>
                <a:defRPr spc="-1" sz="1400">
                  <a:solidFill>
                    <a:srgbClr val="FFFF00"/>
                  </a:solidFill>
                  <a:latin typeface="Lucida Grande"/>
                  <a:ea typeface="Lucida Grande"/>
                  <a:cs typeface="Lucida Grande"/>
                  <a:sym typeface="Lucida Grande"/>
                </a:defRPr>
              </a:lvl1pPr>
            </a:lstStyle>
            <a:p>
              <a:pPr/>
              <a:r>
                <a:t>n</a:t>
              </a:r>
            </a:p>
          </p:txBody>
        </p:sp>
      </p:grpSp>
      <p:grpSp>
        <p:nvGrpSpPr>
          <p:cNvPr id="283" name="CustomShape 17"/>
          <p:cNvGrpSpPr/>
          <p:nvPr/>
        </p:nvGrpSpPr>
        <p:grpSpPr>
          <a:xfrm>
            <a:off x="2702521" y="3157852"/>
            <a:ext cx="233277" cy="230275"/>
            <a:chOff x="0" y="0"/>
            <a:chExt cx="233275" cy="230273"/>
          </a:xfrm>
        </p:grpSpPr>
        <p:sp>
          <p:nvSpPr>
            <p:cNvPr id="281" name="Oval"/>
            <p:cNvSpPr/>
            <p:nvPr/>
          </p:nvSpPr>
          <p:spPr>
            <a:xfrm rot="21414600">
              <a:off x="5397" y="18147"/>
              <a:ext cx="222481" cy="206281"/>
            </a:xfrm>
            <a:prstGeom prst="ellipse">
              <a:avLst/>
            </a:prstGeom>
            <a:solidFill>
              <a:srgbClr val="0000FF"/>
            </a:solidFill>
            <a:ln w="25560" cap="flat">
              <a:solidFill>
                <a:srgbClr val="0000FF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>
                <a:defRPr spc="-1" sz="1400">
                  <a:solidFill>
                    <a:srgbClr val="FFFF00"/>
                  </a:solidFill>
                  <a:latin typeface="Lucida Grande"/>
                  <a:ea typeface="Lucida Grande"/>
                  <a:cs typeface="Lucida Grande"/>
                  <a:sym typeface="Lucida Grande"/>
                </a:defRPr>
              </a:pPr>
            </a:p>
          </p:txBody>
        </p:sp>
        <p:sp>
          <p:nvSpPr>
            <p:cNvPr id="282" name="n"/>
            <p:cNvSpPr/>
            <p:nvPr/>
          </p:nvSpPr>
          <p:spPr>
            <a:xfrm rot="21414600">
              <a:off x="54001" y="3551"/>
              <a:ext cx="131759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>
                <a:defRPr spc="-1" sz="1400">
                  <a:solidFill>
                    <a:srgbClr val="FFFF00"/>
                  </a:solidFill>
                  <a:latin typeface="Lucida Grande"/>
                  <a:ea typeface="Lucida Grande"/>
                  <a:cs typeface="Lucida Grande"/>
                  <a:sym typeface="Lucida Grande"/>
                </a:defRPr>
              </a:lvl1pPr>
            </a:lstStyle>
            <a:p>
              <a:pPr/>
              <a:r>
                <a:t>n</a:t>
              </a:r>
            </a:p>
          </p:txBody>
        </p:sp>
      </p:grpSp>
      <p:sp>
        <p:nvSpPr>
          <p:cNvPr id="284" name="E.g. polarisation along     as fct. of wavelength"/>
          <p:cNvSpPr txBox="1"/>
          <p:nvPr/>
        </p:nvSpPr>
        <p:spPr>
          <a:xfrm>
            <a:off x="5735885" y="5437892"/>
            <a:ext cx="4866880" cy="25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i="1" sz="1800"/>
            </a:lvl1pPr>
          </a:lstStyle>
          <a:p>
            <a:pPr/>
            <a:r>
              <a:t>E.g. polarisation along     as fct. of wavelength   </a:t>
            </a:r>
          </a:p>
        </p:txBody>
      </p:sp>
      <p:sp>
        <p:nvSpPr>
          <p:cNvPr id="285" name="Formula 9"/>
          <p:cNvSpPr txBox="1"/>
          <p:nvPr/>
        </p:nvSpPr>
        <p:spPr>
          <a:xfrm>
            <a:off x="8052794" y="5312976"/>
            <a:ext cx="233061" cy="5090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000"/>
            </a:lvl1pPr>
          </a:lstStyle>
          <a:p>
            <a:pPr/>
            <a14:m>
              <m:oMathPara>
                <m:oMathParaPr>
                  <m:jc m:val="left"/>
                </m:oMathParaPr>
                <m:oMath>
                  <m:limUpp>
                    <m:e>
                      <m:r>
                        <a:rPr xmlns:a="http://schemas.openxmlformats.org/drawingml/2006/main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e>
                    <m:lim>
                      <m:r>
                        <m:rPr>
                          <m:sty m:val="p"/>
                        </m:rPr>
                        <a:rPr xmlns:a="http://schemas.openxmlformats.org/drawingml/2006/main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^</m:t>
                      </m:r>
                    </m:lim>
                  </m:limUpp>
                </m:oMath>
              </m:oMathPara>
            </a14:m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" name="image10.png" descr="image1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82745" y="899555"/>
            <a:ext cx="9156914" cy="5150473"/>
          </a:xfrm>
          <a:prstGeom prst="rect">
            <a:avLst/>
          </a:prstGeom>
          <a:ln w="12700">
            <a:miter lim="400000"/>
          </a:ln>
        </p:spPr>
      </p:pic>
      <p:sp>
        <p:nvSpPr>
          <p:cNvPr id="288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89" name="CustomShape 3"/>
          <p:cNvSpPr txBox="1"/>
          <p:nvPr/>
        </p:nvSpPr>
        <p:spPr>
          <a:xfrm>
            <a:off x="2380887" y="350110"/>
            <a:ext cx="5739480" cy="2497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pc="-1">
                <a:latin typeface="Geneva"/>
                <a:ea typeface="Geneva"/>
                <a:cs typeface="Geneva"/>
                <a:sym typeface="Geneva"/>
              </a:defRPr>
            </a:lvl1pPr>
          </a:lstStyle>
          <a:p>
            <a:pPr/>
            <a:r>
              <a:t>McStas detectors/monitors</a:t>
            </a:r>
          </a:p>
        </p:txBody>
      </p:sp>
      <p:sp>
        <p:nvSpPr>
          <p:cNvPr id="290" name="CustomShape 4"/>
          <p:cNvSpPr txBox="1"/>
          <p:nvPr/>
        </p:nvSpPr>
        <p:spPr>
          <a:xfrm>
            <a:off x="4662955" y="620408"/>
            <a:ext cx="3875401" cy="2585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0600" tIns="30600" rIns="30600" bIns="30600">
            <a:spAutoFit/>
          </a:bodyPr>
          <a:lstStyle>
            <a:lvl1pPr>
              <a:defRPr spc="-1" sz="1400"/>
            </a:lvl1pPr>
          </a:lstStyle>
          <a:p>
            <a:pPr/>
            <a:r>
              <a:t>Monitoring: How and What do we monitor?</a:t>
            </a:r>
          </a:p>
        </p:txBody>
      </p:sp>
      <p:sp>
        <p:nvSpPr>
          <p:cNvPr id="291" name="Formula 6"/>
          <p:cNvSpPr txBox="1"/>
          <p:nvPr/>
        </p:nvSpPr>
        <p:spPr>
          <a:xfrm>
            <a:off x="4925160" y="3518639"/>
            <a:ext cx="12701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14:m>
              <m:oMathPara>
                <m:oMathParaPr>
                  <m:jc m:val="left"/>
                </m:oMathParaPr>
                <m:oMath>
                  <m:r>
                    <a:rPr xmlns:a="http://schemas.openxmlformats.org/drawingml/2006/main" sz="16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P</m:t>
                  </m:r>
                </m:oMath>
              </m:oMathPara>
            </a14:m>
          </a:p>
        </p:txBody>
      </p:sp>
      <p:sp>
        <p:nvSpPr>
          <p:cNvPr id="292" name="Polarisation along     as fct. of wavelength"/>
          <p:cNvSpPr txBox="1"/>
          <p:nvPr/>
        </p:nvSpPr>
        <p:spPr>
          <a:xfrm>
            <a:off x="4319310" y="6210037"/>
            <a:ext cx="3932140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i="1"/>
            </a:lvl1pPr>
          </a:lstStyle>
          <a:p>
            <a:pPr/>
            <a:r>
              <a:t>Polarisation along     as fct. of wavelength   </a:t>
            </a:r>
          </a:p>
        </p:txBody>
      </p:sp>
      <p:sp>
        <p:nvSpPr>
          <p:cNvPr id="293" name="Formula 9"/>
          <p:cNvSpPr txBox="1"/>
          <p:nvPr/>
        </p:nvSpPr>
        <p:spPr>
          <a:xfrm>
            <a:off x="5973119" y="6070591"/>
            <a:ext cx="233062" cy="4255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14:m>
              <m:oMathPara>
                <m:oMathParaPr>
                  <m:jc m:val="left"/>
                </m:oMathParaPr>
                <m:oMath>
                  <m:limUpp>
                    <m:e>
                      <m:r>
                        <a:rPr xmlns:a="http://schemas.openxmlformats.org/drawingml/2006/main" sz="1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e>
                    <m:lim>
                      <m:r>
                        <m:rPr>
                          <m:sty m:val="p"/>
                        </m:rPr>
                        <a:rPr xmlns:a="http://schemas.openxmlformats.org/drawingml/2006/main" sz="1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^</m:t>
                      </m:r>
                    </m:lim>
                  </m:limUpp>
                </m:oMath>
              </m:oMathPara>
            </a14:m>
          </a:p>
        </p:txBody>
      </p:sp>
      <p:sp>
        <p:nvSpPr>
          <p:cNvPr id="294" name="Line"/>
          <p:cNvSpPr/>
          <p:nvPr/>
        </p:nvSpPr>
        <p:spPr>
          <a:xfrm flipV="1">
            <a:off x="1140551" y="3820177"/>
            <a:ext cx="603020" cy="603021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295" name="Nota bene:  weighted polarisation, not intensity"/>
          <p:cNvSpPr/>
          <p:nvPr/>
        </p:nvSpPr>
        <p:spPr>
          <a:xfrm>
            <a:off x="436119" y="4426894"/>
            <a:ext cx="1270001" cy="1270001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 anchor="ctr"/>
          <a:lstStyle/>
          <a:p>
            <a:pPr/>
            <a:r>
              <a:t>Nota bene:</a:t>
            </a:r>
            <a:br/>
            <a:br/>
            <a:r>
              <a:t>weighted polarisation, </a:t>
            </a:r>
            <a:r>
              <a:rPr i="1"/>
              <a:t>not </a:t>
            </a:r>
            <a:r>
              <a:t>intensity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98" name="CustomShape 2"/>
          <p:cNvSpPr txBox="1"/>
          <p:nvPr/>
        </p:nvSpPr>
        <p:spPr>
          <a:xfrm>
            <a:off x="3099960" y="1026360"/>
            <a:ext cx="5739480" cy="333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pc="-1" sz="2100">
                <a:latin typeface="Geneva"/>
                <a:ea typeface="Geneva"/>
                <a:cs typeface="Geneva"/>
                <a:sym typeface="Geneva"/>
              </a:defRPr>
            </a:lvl1pPr>
          </a:lstStyle>
          <a:p>
            <a:pPr/>
            <a:r>
              <a:t>Polarization monitors</a:t>
            </a:r>
          </a:p>
        </p:txBody>
      </p:sp>
      <p:sp>
        <p:nvSpPr>
          <p:cNvPr id="299" name="CustomShape 3"/>
          <p:cNvSpPr txBox="1"/>
          <p:nvPr/>
        </p:nvSpPr>
        <p:spPr>
          <a:xfrm>
            <a:off x="3002040" y="2059920"/>
            <a:ext cx="6679797" cy="2987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 marL="260684" indent="-260684">
              <a:spcBef>
                <a:spcPts val="1100"/>
              </a:spcBef>
              <a:buSzPct val="100000"/>
              <a:buChar char="•"/>
              <a:defRPr spc="-100" sz="2600">
                <a:latin typeface="Geneva"/>
                <a:ea typeface="Geneva"/>
                <a:cs typeface="Geneva"/>
                <a:sym typeface="Geneva"/>
              </a:defRPr>
            </a:pPr>
            <a:r>
              <a:t>Available monitors:</a:t>
            </a:r>
            <a:endParaRPr spc="-1"/>
          </a:p>
          <a:p>
            <a:pPr marL="260684" indent="-260684">
              <a:spcBef>
                <a:spcPts val="1100"/>
              </a:spcBef>
              <a:buSzPct val="100000"/>
              <a:buChar char="•"/>
              <a:defRPr spc="-100" sz="26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Pol_monitor.comp</a:t>
            </a:r>
            <a:r>
              <a:rPr>
                <a:latin typeface="Geneva"/>
                <a:ea typeface="Geneva"/>
                <a:cs typeface="Geneva"/>
                <a:sym typeface="Geneva"/>
              </a:rPr>
              <a:t>: 0D</a:t>
            </a:r>
            <a:endParaRPr spc="-1"/>
          </a:p>
          <a:p>
            <a:pPr marL="260684" indent="-260684">
              <a:spcBef>
                <a:spcPts val="1100"/>
              </a:spcBef>
              <a:buSzPct val="100000"/>
              <a:buChar char="•"/>
              <a:defRPr spc="-100" sz="26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PolLambda_monitor.comp</a:t>
            </a:r>
            <a:r>
              <a:rPr>
                <a:latin typeface="Geneva"/>
                <a:ea typeface="Geneva"/>
                <a:cs typeface="Geneva"/>
                <a:sym typeface="Geneva"/>
              </a:rPr>
              <a:t>: 2D</a:t>
            </a:r>
            <a:endParaRPr>
              <a:latin typeface="Geneva"/>
              <a:ea typeface="Geneva"/>
              <a:cs typeface="Geneva"/>
              <a:sym typeface="Geneva"/>
            </a:endParaRPr>
          </a:p>
          <a:p>
            <a:pPr marL="260684" indent="-260684">
              <a:spcBef>
                <a:spcPts val="1100"/>
              </a:spcBef>
              <a:buSzPct val="100000"/>
              <a:buChar char="•"/>
              <a:defRPr spc="-100" sz="26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PolTOF_monitor.comp</a:t>
            </a:r>
            <a:r>
              <a:rPr>
                <a:latin typeface="Geneva"/>
                <a:ea typeface="Geneva"/>
                <a:cs typeface="Geneva"/>
                <a:sym typeface="Geneva"/>
              </a:rPr>
              <a:t>: 2D</a:t>
            </a:r>
            <a:endParaRPr spc="-1"/>
          </a:p>
          <a:p>
            <a:pPr marL="260684" indent="-260684">
              <a:spcBef>
                <a:spcPts val="1100"/>
              </a:spcBef>
              <a:buSzPct val="100000"/>
              <a:buChar char="•"/>
              <a:defRPr spc="-100" sz="26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MeanPolLambda_monitor.comp</a:t>
            </a:r>
            <a:r>
              <a:rPr>
                <a:latin typeface="Geneva"/>
                <a:ea typeface="Geneva"/>
                <a:cs typeface="Geneva"/>
                <a:sym typeface="Geneva"/>
              </a:rPr>
              <a:t>: 1D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02" name="CustomShape 2"/>
          <p:cNvSpPr txBox="1"/>
          <p:nvPr/>
        </p:nvSpPr>
        <p:spPr>
          <a:xfrm>
            <a:off x="3099960" y="1026360"/>
            <a:ext cx="5739480" cy="3100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pc="-1" sz="1900">
                <a:latin typeface="Geneva"/>
                <a:ea typeface="Geneva"/>
                <a:cs typeface="Geneva"/>
                <a:sym typeface="Geneva"/>
              </a:defRPr>
            </a:lvl1pPr>
          </a:lstStyle>
          <a:p>
            <a:pPr/>
            <a:r>
              <a:t>McStas precession algorithm</a:t>
            </a:r>
          </a:p>
        </p:txBody>
      </p:sp>
      <p:sp>
        <p:nvSpPr>
          <p:cNvPr id="303" name="CustomShape 3"/>
          <p:cNvSpPr txBox="1"/>
          <p:nvPr/>
        </p:nvSpPr>
        <p:spPr>
          <a:xfrm>
            <a:off x="3002040" y="2059920"/>
            <a:ext cx="7135742" cy="2987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 marL="260684" indent="-260684">
              <a:spcBef>
                <a:spcPts val="1100"/>
              </a:spcBef>
              <a:buSzPct val="100000"/>
              <a:buChar char="•"/>
              <a:defRPr spc="-100" sz="2600">
                <a:latin typeface="Geneva"/>
                <a:ea typeface="Geneva"/>
                <a:cs typeface="Geneva"/>
                <a:sym typeface="Geneva"/>
              </a:defRPr>
            </a:pPr>
            <a:r>
              <a:t>Magnetic fields in McStas</a:t>
            </a:r>
            <a:endParaRPr spc="-1"/>
          </a:p>
          <a:p>
            <a:pPr marL="260684" indent="-260684">
              <a:spcBef>
                <a:spcPts val="1100"/>
              </a:spcBef>
              <a:buSzPct val="100000"/>
              <a:buChar char="•"/>
              <a:defRPr spc="-100" sz="2600">
                <a:latin typeface="Geneva"/>
                <a:ea typeface="Geneva"/>
                <a:cs typeface="Geneva"/>
                <a:sym typeface="Geneva"/>
              </a:defRPr>
            </a:pPr>
            <a:r>
              <a:t>The challenge:</a:t>
            </a:r>
            <a:endParaRPr spc="-1"/>
          </a:p>
          <a:p>
            <a:pPr lvl="1" marL="601578" indent="-220578">
              <a:buSzPct val="100000"/>
              <a:buChar char="•"/>
              <a:defRPr spc="-100" sz="2200">
                <a:latin typeface="Geneva"/>
                <a:ea typeface="Geneva"/>
                <a:cs typeface="Geneva"/>
                <a:sym typeface="Geneva"/>
              </a:defRPr>
            </a:pPr>
            <a:r>
              <a:t>Fast beam/ray transport: #</a:t>
            </a:r>
            <a:endParaRPr spc="-1"/>
          </a:p>
          <a:p>
            <a:pPr lvl="1" marL="601578" indent="-220578">
              <a:buSzPct val="100000"/>
              <a:buChar char="•"/>
              <a:defRPr spc="-100" sz="2200">
                <a:latin typeface="Geneva"/>
                <a:ea typeface="Geneva"/>
                <a:cs typeface="Geneva"/>
                <a:sym typeface="Geneva"/>
              </a:defRPr>
            </a:pPr>
            <a:r>
              <a:t>Unknown magnetic field and field strength</a:t>
            </a:r>
            <a:endParaRPr spc="-1"/>
          </a:p>
          <a:p>
            <a:pPr lvl="1" marL="601578" indent="-220578">
              <a:buSzPct val="100000"/>
              <a:buChar char="•"/>
              <a:defRPr spc="-100" sz="2200">
                <a:latin typeface="Geneva"/>
                <a:ea typeface="Geneva"/>
                <a:cs typeface="Geneva"/>
                <a:sym typeface="Geneva"/>
              </a:defRPr>
            </a:pPr>
            <a:r>
              <a:t>&gt;1 Magnet → nested fields.</a:t>
            </a:r>
          </a:p>
        </p:txBody>
      </p:sp>
      <p:sp>
        <p:nvSpPr>
          <p:cNvPr id="304" name="Formula 4"/>
          <p:cNvSpPr txBox="1"/>
          <p:nvPr/>
        </p:nvSpPr>
        <p:spPr>
          <a:xfrm>
            <a:off x="7275465" y="3174772"/>
            <a:ext cx="1412543" cy="3690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14:m>
              <m:oMathPara>
                <m:oMathParaPr>
                  <m:jc m:val="left"/>
                </m:oMathParaPr>
                <m:oMath>
                  <m:r>
                    <a:rPr xmlns:a="http://schemas.openxmlformats.org/drawingml/2006/main" sz="1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r</m:t>
                  </m:r>
                  <m:r>
                    <a:rPr xmlns:a="http://schemas.openxmlformats.org/drawingml/2006/main" sz="1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a</m:t>
                  </m:r>
                  <m:r>
                    <a:rPr xmlns:a="http://schemas.openxmlformats.org/drawingml/2006/main" sz="1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y</m:t>
                  </m:r>
                  <m:r>
                    <a:rPr xmlns:a="http://schemas.openxmlformats.org/drawingml/2006/main" sz="1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s</m:t>
                  </m:r>
                  <m:r>
                    <a:rPr xmlns:a="http://schemas.openxmlformats.org/drawingml/2006/main" sz="1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&gt;</m:t>
                  </m:r>
                  <m:sSup>
                    <m:e>
                      <m:r>
                        <a:rPr xmlns:a="http://schemas.openxmlformats.org/drawingml/2006/main" sz="1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</m:e>
                    <m:sup>
                      <m:r>
                        <a:rPr xmlns:a="http://schemas.openxmlformats.org/drawingml/2006/main" sz="1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</m:sup>
                  </m:sSup>
                </m:oMath>
              </m:oMathPara>
            </a14:m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07" name="image21.png" descr="image2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41839" y="1628999"/>
            <a:ext cx="6474602" cy="3536281"/>
          </a:xfrm>
          <a:prstGeom prst="rect">
            <a:avLst/>
          </a:prstGeom>
          <a:ln w="12700">
            <a:miter lim="400000"/>
          </a:ln>
        </p:spPr>
      </p:pic>
      <p:sp>
        <p:nvSpPr>
          <p:cNvPr id="308" name="CustomShape 3"/>
          <p:cNvSpPr txBox="1"/>
          <p:nvPr/>
        </p:nvSpPr>
        <p:spPr>
          <a:xfrm>
            <a:off x="3289679" y="5379839"/>
            <a:ext cx="5155921" cy="2400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0600" tIns="30600" rIns="30600" bIns="30600">
            <a:spAutoFit/>
          </a:bodyPr>
          <a:lstStyle/>
          <a:p>
            <a:pPr>
              <a:defRPr spc="-1" sz="1100">
                <a:latin typeface="Geneva"/>
                <a:ea typeface="Geneva"/>
                <a:cs typeface="Geneva"/>
                <a:sym typeface="Geneva"/>
              </a:defRPr>
            </a:pPr>
            <a:r>
              <a:t>From: Knudsen et.al., </a:t>
            </a:r>
            <a:r>
              <a:t>J. Neutron Research</a:t>
            </a:r>
            <a:r>
              <a:t>, 2014</a:t>
            </a:r>
          </a:p>
        </p:txBody>
      </p:sp>
      <p:sp>
        <p:nvSpPr>
          <p:cNvPr id="309" name="CustomShape 2"/>
          <p:cNvSpPr txBox="1"/>
          <p:nvPr/>
        </p:nvSpPr>
        <p:spPr>
          <a:xfrm>
            <a:off x="3099960" y="1026360"/>
            <a:ext cx="5739480" cy="3100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pc="-1" sz="1900">
                <a:latin typeface="Geneva"/>
                <a:ea typeface="Geneva"/>
                <a:cs typeface="Geneva"/>
                <a:sym typeface="Geneva"/>
              </a:defRPr>
            </a:lvl1pPr>
          </a:lstStyle>
          <a:p>
            <a:pPr/>
            <a:r>
              <a:t>McStas precession algorithm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Blank">
  <a:themeElements>
    <a:clrScheme name="Blank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990000"/>
      </a:accent1>
      <a:accent2>
        <a:srgbClr val="2F3EEA"/>
      </a:accent2>
      <a:accent3>
        <a:srgbClr val="1FD082"/>
      </a:accent3>
      <a:accent4>
        <a:srgbClr val="171748"/>
      </a:accent4>
      <a:accent5>
        <a:srgbClr val="F6D04D"/>
      </a:accent5>
      <a:accent6>
        <a:srgbClr val="FC7634"/>
      </a:accent6>
      <a:hlink>
        <a:srgbClr val="0000FF"/>
      </a:hlink>
      <a:folHlink>
        <a:srgbClr val="FF00FF"/>
      </a:folHlink>
    </a:clrScheme>
    <a:fontScheme name="Blank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Blan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6799" tIns="46799" rIns="46799" bIns="4679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9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9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Blank">
  <a:themeElements>
    <a:clrScheme name="Blank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990000"/>
      </a:accent1>
      <a:accent2>
        <a:srgbClr val="2F3EEA"/>
      </a:accent2>
      <a:accent3>
        <a:srgbClr val="1FD082"/>
      </a:accent3>
      <a:accent4>
        <a:srgbClr val="171748"/>
      </a:accent4>
      <a:accent5>
        <a:srgbClr val="F6D04D"/>
      </a:accent5>
      <a:accent6>
        <a:srgbClr val="FC7634"/>
      </a:accent6>
      <a:hlink>
        <a:srgbClr val="0000FF"/>
      </a:hlink>
      <a:folHlink>
        <a:srgbClr val="FF00FF"/>
      </a:folHlink>
    </a:clrScheme>
    <a:fontScheme name="Blank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Blan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6799" tIns="46799" rIns="46799" bIns="4679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9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9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